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lvl1pPr>
    <a:lvl2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lvl2pPr>
    <a:lvl3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lvl3pPr>
    <a:lvl4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lvl4pPr>
    <a:lvl5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lvl5pPr>
    <a:lvl6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lvl6pPr>
    <a:lvl7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lvl7pPr>
    <a:lvl8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lvl8pPr>
    <a:lvl9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Gill Sans"/>
          <a:ea typeface="Gill Sans"/>
          <a:cs typeface="Gill Sans"/>
        </a:font>
        <a:srgbClr val="FF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9"/>
          </a:solidFill>
        </a:fill>
      </a:tcStyle>
    </a:wholeTbl>
    <a:band2H>
      <a:tcTxStyle/>
      <a:tcStyle>
        <a:tcBdr/>
        <a:fill>
          <a:solidFill>
            <a:srgbClr val="E6EAF4"/>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Gill Sans"/>
          <a:ea typeface="Gill Sans"/>
          <a:cs typeface="Gill Sans"/>
        </a:font>
        <a:srgbClr val="FF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ADB"/>
          </a:solidFill>
        </a:fill>
      </a:tcStyle>
    </a:wholeTbl>
    <a:band2H>
      <a:tcTxStyle/>
      <a:tcStyle>
        <a:tcBdr/>
        <a:fill>
          <a:solidFill>
            <a:srgbClr val="E6EDEE"/>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Gill Sans"/>
          <a:ea typeface="Gill Sans"/>
          <a:cs typeface="Gill Sans"/>
        </a:font>
        <a:srgbClr val="FF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D7CB"/>
          </a:solidFill>
        </a:fill>
      </a:tcStyle>
    </a:wholeTbl>
    <a:band2H>
      <a:tcTxStyle/>
      <a:tcStyle>
        <a:tcBdr/>
        <a:fill>
          <a:solidFill>
            <a:srgbClr val="F3ECE7"/>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Gill Sans"/>
          <a:ea typeface="Gill Sans"/>
          <a:cs typeface="Gill Sans"/>
        </a:font>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E6E6"/>
          </a:solidFill>
        </a:fill>
      </a:tcStyle>
    </a:wholeTbl>
    <a:band2H>
      <a:tcTxStyle/>
      <a:tcStyle>
        <a:tcBdr/>
        <a:fill>
          <a:solidFill>
            <a:srgbClr val="FFFFFF"/>
          </a:solidFill>
        </a:fill>
      </a:tcStyle>
    </a:band2H>
    <a:firstCol>
      <a:tcTxStyle b="on" i="on">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Gill Sans"/>
          <a:ea typeface="Gill Sans"/>
          <a:cs typeface="Gill Sans"/>
        </a:font>
        <a:srgbClr val="FF0000"/>
      </a:tcTxStyle>
      <a:tcStyle>
        <a:tcBdr>
          <a:left>
            <a:ln w="12700" cap="flat">
              <a:noFill/>
              <a:miter lim="400000"/>
            </a:ln>
          </a:left>
          <a:right>
            <a:ln w="12700" cap="flat">
              <a:noFill/>
              <a:miter lim="400000"/>
            </a:ln>
          </a:right>
          <a:top>
            <a:ln w="50800" cap="flat">
              <a:solidFill>
                <a:srgbClr val="FF0000"/>
              </a:solidFill>
              <a:prstDash val="solid"/>
              <a:bevel/>
            </a:ln>
          </a:top>
          <a:bottom>
            <a:ln w="25400" cap="flat">
              <a:solidFill>
                <a:srgbClr val="FF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FF0000"/>
              </a:solidFill>
              <a:prstDash val="solid"/>
              <a:bevel/>
            </a:ln>
          </a:top>
          <a:bottom>
            <a:ln w="25400" cap="flat">
              <a:solidFill>
                <a:srgbClr val="FF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Gill Sans"/>
          <a:ea typeface="Gill Sans"/>
          <a:cs typeface="Gill Sans"/>
        </a:font>
        <a:srgbClr val="FF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CACA"/>
          </a:solidFill>
        </a:fill>
      </a:tcStyle>
    </a:wholeTbl>
    <a:band2H>
      <a:tcTxStyle/>
      <a:tcStyle>
        <a:tcBdr/>
        <a:fill>
          <a:solidFill>
            <a:srgbClr val="FFE6E6"/>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0000"/>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0000"/>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0000"/>
          </a:solidFill>
        </a:fill>
      </a:tcStyle>
    </a:firstRow>
  </a:tblStyle>
  <a:tblStyle styleId="{2708684C-4D16-4618-839F-0558EEFCDFE6}" styleName="">
    <a:tblBg/>
    <a:wholeTb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020"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lvl1pPr marL="77768" indent="-77768" defTabSz="419100">
              <a:lnSpc>
                <a:spcPct val="93000"/>
              </a:lnSpc>
              <a:tabLst>
                <a:tab pos="660400" algn="l"/>
                <a:tab pos="1308100" algn="l"/>
                <a:tab pos="1968500" algn="l"/>
                <a:tab pos="2628900" algn="l"/>
                <a:tab pos="3289300" algn="l"/>
                <a:tab pos="3937000" algn="l"/>
                <a:tab pos="4597400" algn="l"/>
                <a:tab pos="4978400" algn="l"/>
              </a:tabLst>
              <a:defRPr sz="1000">
                <a:uFill>
                  <a:solidFill>
                    <a:srgbClr val="000000"/>
                  </a:solidFill>
                </a:uFill>
                <a:latin typeface="Arial"/>
                <a:ea typeface="Arial"/>
                <a:cs typeface="Arial"/>
                <a:sym typeface="Arial"/>
              </a:defRPr>
            </a:lvl1pPr>
          </a:lstStyle>
          <a:p>
            <a:pPr>
              <a:defRPr sz="1800">
                <a:uFillTx/>
              </a:defRPr>
            </a:pPr>
            <a:r>
              <a:rPr sz="1000">
                <a:uFill>
                  <a:solidFill>
                    <a:srgbClr val="000000"/>
                  </a:solidFill>
                </a:uFill>
              </a:rPr>
              <a:t>—Postmortem venogram in 27-week premature neonate shows normal anatomy. Umbilical vein enters left portal vein opposite origin of ductus venosus. Focal dilatation of umbilical vein just inferior to its insertion into left portal vein is umbilical recess. Ductus venosus begins at left portal vein opposite site of insertion of umbilical vein and courses to inferior vena cava, entering inferior vena cava at or near confluence of inferior vena cava and hepatic veins. (Adapted with permission from [1])‏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0"/>
            <a:ext cx="7366000" cy="3479800"/>
          </a:xfrm>
          <a:prstGeom prst="rect">
            <a:avLst/>
          </a:prstGeom>
        </p:spPr>
        <p:txBody>
          <a:bodyPr anchor="b"/>
          <a:lstStyle/>
          <a:p>
            <a:r>
              <a:t>Title Text</a:t>
            </a:r>
          </a:p>
        </p:txBody>
      </p:sp>
      <p:sp>
        <p:nvSpPr>
          <p:cNvPr id="12" name="Body Level One…"/>
          <p:cNvSpPr txBox="1">
            <a:spLocks noGrp="1"/>
          </p:cNvSpPr>
          <p:nvPr>
            <p:ph type="body" sz="half" idx="1"/>
          </p:nvPr>
        </p:nvSpPr>
        <p:spPr>
          <a:xfrm>
            <a:off x="889000" y="3530600"/>
            <a:ext cx="7366000" cy="2514600"/>
          </a:xfrm>
          <a:prstGeom prst="rect">
            <a:avLst/>
          </a:prstGeom>
        </p:spPr>
        <p:txBody>
          <a:bodyPr numCol="1" spcCol="38100"/>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5" name="Title Text"/>
          <p:cNvSpPr txBox="1">
            <a:spLocks noGrp="1"/>
          </p:cNvSpPr>
          <p:nvPr>
            <p:ph type="title"/>
          </p:nvPr>
        </p:nvSpPr>
        <p:spPr>
          <a:xfrm>
            <a:off x="444500" y="0"/>
            <a:ext cx="4127500" cy="3403600"/>
          </a:xfrm>
          <a:prstGeom prst="rect">
            <a:avLst/>
          </a:prstGeom>
        </p:spPr>
        <p:txBody>
          <a:bodyPr anchor="b"/>
          <a:lstStyle>
            <a:lvl1pPr>
              <a:defRPr sz="4800"/>
            </a:lvl1pPr>
          </a:lstStyle>
          <a:p>
            <a:r>
              <a:t>Title Text</a:t>
            </a:r>
          </a:p>
        </p:txBody>
      </p:sp>
      <p:sp>
        <p:nvSpPr>
          <p:cNvPr id="86" name="Body Level One…"/>
          <p:cNvSpPr txBox="1">
            <a:spLocks noGrp="1"/>
          </p:cNvSpPr>
          <p:nvPr>
            <p:ph type="body" sz="half" idx="1"/>
          </p:nvPr>
        </p:nvSpPr>
        <p:spPr>
          <a:xfrm>
            <a:off x="444500" y="3454400"/>
            <a:ext cx="4127500" cy="3403600"/>
          </a:xfrm>
          <a:prstGeom prst="rect">
            <a:avLst/>
          </a:prstGeom>
        </p:spPr>
        <p:txBody>
          <a:bodyPr numCol="1" spcCol="38100"/>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444500" y="0"/>
            <a:ext cx="4127500" cy="3403600"/>
          </a:xfrm>
          <a:prstGeom prst="rect">
            <a:avLst/>
          </a:prstGeom>
        </p:spPr>
        <p:txBody>
          <a:bodyPr anchor="b"/>
          <a:lstStyle>
            <a:lvl1pPr>
              <a:defRPr sz="4800"/>
            </a:lvl1pPr>
          </a:lstStyle>
          <a:p>
            <a:r>
              <a:t>Title Text</a:t>
            </a:r>
          </a:p>
        </p:txBody>
      </p:sp>
      <p:sp>
        <p:nvSpPr>
          <p:cNvPr id="95" name="Body Level One…"/>
          <p:cNvSpPr txBox="1">
            <a:spLocks noGrp="1"/>
          </p:cNvSpPr>
          <p:nvPr>
            <p:ph type="body" sz="half" idx="1"/>
          </p:nvPr>
        </p:nvSpPr>
        <p:spPr>
          <a:xfrm>
            <a:off x="444500" y="3454400"/>
            <a:ext cx="4127500" cy="3403600"/>
          </a:xfrm>
          <a:prstGeom prst="rect">
            <a:avLst/>
          </a:prstGeom>
        </p:spPr>
        <p:txBody>
          <a:bodyPr numCol="1" spcCol="38100"/>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889000" y="169073"/>
            <a:ext cx="7366000" cy="1731954"/>
          </a:xfrm>
          <a:prstGeom prst="rect">
            <a:avLst/>
          </a:prstGeom>
        </p:spPr>
        <p:txBody>
          <a:bodyPr/>
          <a:lstStyle/>
          <a:p>
            <a:r>
              <a:t>Title Text</a:t>
            </a:r>
          </a:p>
        </p:txBody>
      </p:sp>
      <p:sp>
        <p:nvSpPr>
          <p:cNvPr id="104" name="Body Level One…"/>
          <p:cNvSpPr txBox="1">
            <a:spLocks noGrp="1"/>
          </p:cNvSpPr>
          <p:nvPr>
            <p:ph type="body" sz="half" idx="1"/>
          </p:nvPr>
        </p:nvSpPr>
        <p:spPr>
          <a:xfrm>
            <a:off x="889000" y="1901026"/>
            <a:ext cx="3543300" cy="4110048"/>
          </a:xfrm>
          <a:prstGeom prst="rect">
            <a:avLst/>
          </a:prstGeom>
        </p:spPr>
        <p:txBody>
          <a:bodyPr numCol="1" spcCol="38100" anchor="ct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2" name="Title Text"/>
          <p:cNvSpPr txBox="1">
            <a:spLocks noGrp="1"/>
          </p:cNvSpPr>
          <p:nvPr>
            <p:ph type="title"/>
          </p:nvPr>
        </p:nvSpPr>
        <p:spPr>
          <a:xfrm>
            <a:off x="889000" y="169073"/>
            <a:ext cx="7366000" cy="1731954"/>
          </a:xfrm>
          <a:prstGeom prst="rect">
            <a:avLst/>
          </a:prstGeom>
        </p:spPr>
        <p:txBody>
          <a:bodyPr/>
          <a:lstStyle/>
          <a:p>
            <a:r>
              <a:t>Title Text</a:t>
            </a:r>
          </a:p>
        </p:txBody>
      </p:sp>
      <p:sp>
        <p:nvSpPr>
          <p:cNvPr id="113" name="Body Level One…"/>
          <p:cNvSpPr txBox="1">
            <a:spLocks noGrp="1"/>
          </p:cNvSpPr>
          <p:nvPr>
            <p:ph type="body" sz="half" idx="1"/>
          </p:nvPr>
        </p:nvSpPr>
        <p:spPr>
          <a:xfrm>
            <a:off x="889000" y="1901026"/>
            <a:ext cx="3543300" cy="4110048"/>
          </a:xfrm>
          <a:prstGeom prst="rect">
            <a:avLst/>
          </a:prstGeom>
        </p:spPr>
        <p:txBody>
          <a:bodyPr numCol="1" spcCol="38100" anchor="ct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1" name="Title Text"/>
          <p:cNvSpPr txBox="1">
            <a:spLocks noGrp="1"/>
          </p:cNvSpPr>
          <p:nvPr>
            <p:ph type="title"/>
          </p:nvPr>
        </p:nvSpPr>
        <p:spPr>
          <a:xfrm>
            <a:off x="889000" y="169073"/>
            <a:ext cx="7366000" cy="1731954"/>
          </a:xfrm>
          <a:prstGeom prst="rect">
            <a:avLst/>
          </a:prstGeom>
        </p:spPr>
        <p:txBody>
          <a:bodyPr/>
          <a:lstStyle/>
          <a:p>
            <a:r>
              <a:t>Title Text</a:t>
            </a:r>
          </a:p>
        </p:txBody>
      </p:sp>
      <p:sp>
        <p:nvSpPr>
          <p:cNvPr id="122" name="Body Level One…"/>
          <p:cNvSpPr txBox="1">
            <a:spLocks noGrp="1"/>
          </p:cNvSpPr>
          <p:nvPr>
            <p:ph type="body" sz="quarter" idx="1"/>
          </p:nvPr>
        </p:nvSpPr>
        <p:spPr>
          <a:xfrm>
            <a:off x="5461000" y="1901026"/>
            <a:ext cx="2794000" cy="4110048"/>
          </a:xfrm>
          <a:prstGeom prst="rect">
            <a:avLst/>
          </a:prstGeom>
        </p:spPr>
        <p:txBody>
          <a:bodyPr numCol="1" spcCol="38100" anchor="ct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xfrm>
            <a:off x="889000" y="169073"/>
            <a:ext cx="7366000" cy="1731954"/>
          </a:xfrm>
          <a:prstGeom prst="rect">
            <a:avLst/>
          </a:prstGeom>
        </p:spPr>
        <p:txBody>
          <a:bodyPr/>
          <a:lstStyle/>
          <a:p>
            <a:r>
              <a:t>Title Text</a:t>
            </a:r>
          </a:p>
        </p:txBody>
      </p:sp>
      <p:sp>
        <p:nvSpPr>
          <p:cNvPr id="21" name="Body Level One…"/>
          <p:cNvSpPr txBox="1">
            <a:spLocks noGrp="1"/>
          </p:cNvSpPr>
          <p:nvPr>
            <p:ph type="body" idx="1"/>
          </p:nvPr>
        </p:nvSpPr>
        <p:spPr>
          <a:xfrm>
            <a:off x="889000" y="1901026"/>
            <a:ext cx="7366000" cy="4110048"/>
          </a:xfrm>
          <a:prstGeom prst="rect">
            <a:avLst/>
          </a:prstGeom>
        </p:spPr>
        <p:txBody>
          <a:bodyPr numCol="1" spcCol="38100" anchor="ctr"/>
          <a:lstStyle>
            <a:lvl1pPr marL="698500" indent="-444500">
              <a:spcBef>
                <a:spcPts val="1600"/>
              </a:spcBef>
              <a:defRPr sz="2800"/>
            </a:lvl1pPr>
            <a:lvl2pPr marL="1041400" indent="-444500">
              <a:spcBef>
                <a:spcPts val="1600"/>
              </a:spcBef>
              <a:defRPr sz="2800"/>
            </a:lvl2pPr>
            <a:lvl3pPr marL="1384300" indent="-444500">
              <a:spcBef>
                <a:spcPts val="1600"/>
              </a:spcBef>
              <a:defRPr sz="2800"/>
            </a:lvl3pPr>
            <a:lvl4pPr marL="1739900" indent="-444500">
              <a:spcBef>
                <a:spcPts val="1600"/>
              </a:spcBef>
              <a:defRPr sz="2800"/>
            </a:lvl4pPr>
            <a:lvl5pPr marL="2082800" indent="-444500">
              <a:spcBef>
                <a:spcPts val="1600"/>
              </a:spcBef>
              <a:defRPr sz="28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xfrm>
            <a:off x="889000" y="889000"/>
            <a:ext cx="7366000" cy="5080000"/>
          </a:xfrm>
          <a:prstGeom prst="rect">
            <a:avLst/>
          </a:prstGeom>
        </p:spPr>
        <p:txBody>
          <a:bodyPr numCol="1" spcCol="38100" anchor="ctr"/>
          <a:lstStyle>
            <a:lvl1pPr marL="698500" indent="-444500">
              <a:spcBef>
                <a:spcPts val="3300"/>
              </a:spcBef>
              <a:defRPr sz="2800"/>
            </a:lvl1pPr>
            <a:lvl2pPr marL="1041400" indent="-444500">
              <a:spcBef>
                <a:spcPts val="3300"/>
              </a:spcBef>
              <a:defRPr sz="2800"/>
            </a:lvl2pPr>
            <a:lvl3pPr marL="1384300" indent="-444500">
              <a:spcBef>
                <a:spcPts val="3300"/>
              </a:spcBef>
              <a:defRPr sz="2800"/>
            </a:lvl3pPr>
            <a:lvl4pPr marL="1739900" indent="-444500">
              <a:spcBef>
                <a:spcPts val="3300"/>
              </a:spcBef>
              <a:defRPr sz="2800"/>
            </a:lvl4pPr>
            <a:lvl5pPr marL="2082800" indent="-444500">
              <a:spcBef>
                <a:spcPts val="3300"/>
              </a:spcBef>
              <a:defRPr sz="2800"/>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xfrm>
            <a:off x="889000" y="24892"/>
            <a:ext cx="7366000" cy="2020316"/>
          </a:xfrm>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txBox="1">
            <a:spLocks noGrp="1"/>
          </p:cNvSpPr>
          <p:nvPr>
            <p:ph type="title"/>
          </p:nvPr>
        </p:nvSpPr>
        <p:spPr>
          <a:xfrm>
            <a:off x="889000" y="2095500"/>
            <a:ext cx="7366000" cy="2679700"/>
          </a:xfrm>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Title Text"/>
          <p:cNvSpPr txBox="1">
            <a:spLocks noGrp="1"/>
          </p:cNvSpPr>
          <p:nvPr>
            <p:ph type="title"/>
          </p:nvPr>
        </p:nvSpPr>
        <p:spPr>
          <a:xfrm>
            <a:off x="889000" y="5181600"/>
            <a:ext cx="7366000" cy="1206500"/>
          </a:xfrm>
          <a:prstGeom prst="rect">
            <a:avLst/>
          </a:prstGeom>
        </p:spPr>
        <p:txBody>
          <a:bodyPr/>
          <a:lstStyle/>
          <a:p>
            <a:r>
              <a:t>Title Text</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889000" y="5181600"/>
            <a:ext cx="7366000" cy="1206500"/>
          </a:xfrm>
          <a:prstGeom prst="rect">
            <a:avLst/>
          </a:prstGeom>
        </p:spPr>
        <p:txBody>
          <a:bodyPr/>
          <a:lstStyle/>
          <a:p>
            <a:r>
              <a:t>Title Text</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89000" y="127000"/>
            <a:ext cx="7366000" cy="1816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r>
              <a:t>Title Text</a:t>
            </a:r>
          </a:p>
        </p:txBody>
      </p:sp>
      <p:sp>
        <p:nvSpPr>
          <p:cNvPr id="3" name="Body Level One…"/>
          <p:cNvSpPr txBox="1">
            <a:spLocks noGrp="1"/>
          </p:cNvSpPr>
          <p:nvPr>
            <p:ph type="body" idx="1"/>
          </p:nvPr>
        </p:nvSpPr>
        <p:spPr>
          <a:xfrm>
            <a:off x="889000" y="1943100"/>
            <a:ext cx="7366000" cy="4914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numCol="2" spcCol="36830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6172200"/>
            <a:ext cx="2133600" cy="368301"/>
          </a:xfrm>
          <a:prstGeom prst="rect">
            <a:avLst/>
          </a:prstGeom>
          <a:ln w="12700">
            <a:miter lim="400000"/>
          </a:ln>
        </p:spPr>
        <p:txBody>
          <a:bodyPr lIns="45719" rIns="45719" anchor="ctr">
            <a:spAutoFit/>
          </a:bodyPr>
          <a:lstStyle>
            <a:lvl1pPr algn="r">
              <a:defRPr sz="1200">
                <a:solidFill>
                  <a:srgbClr val="FFFFFF"/>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406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Gill Sans"/>
          <a:ea typeface="Gill Sans"/>
          <a:cs typeface="Gill Sans"/>
          <a:sym typeface="Gill Sans"/>
        </a:defRPr>
      </a:lvl1pPr>
      <a:lvl2pPr marL="0" marR="0" indent="0" algn="ctr" defTabSz="406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Gill Sans"/>
          <a:ea typeface="Gill Sans"/>
          <a:cs typeface="Gill Sans"/>
          <a:sym typeface="Gill Sans"/>
        </a:defRPr>
      </a:lvl2pPr>
      <a:lvl3pPr marL="0" marR="0" indent="0" algn="ctr" defTabSz="406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Gill Sans"/>
          <a:ea typeface="Gill Sans"/>
          <a:cs typeface="Gill Sans"/>
          <a:sym typeface="Gill Sans"/>
        </a:defRPr>
      </a:lvl3pPr>
      <a:lvl4pPr marL="0" marR="0" indent="0" algn="ctr" defTabSz="406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Gill Sans"/>
          <a:ea typeface="Gill Sans"/>
          <a:cs typeface="Gill Sans"/>
          <a:sym typeface="Gill Sans"/>
        </a:defRPr>
      </a:lvl4pPr>
      <a:lvl5pPr marL="0" marR="0" indent="0" algn="ctr" defTabSz="406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Gill Sans"/>
          <a:ea typeface="Gill Sans"/>
          <a:cs typeface="Gill Sans"/>
          <a:sym typeface="Gill Sans"/>
        </a:defRPr>
      </a:lvl5pPr>
      <a:lvl6pPr marL="0" marR="0" indent="0" algn="ctr" defTabSz="406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Gill Sans"/>
          <a:ea typeface="Gill Sans"/>
          <a:cs typeface="Gill Sans"/>
          <a:sym typeface="Gill Sans"/>
        </a:defRPr>
      </a:lvl6pPr>
      <a:lvl7pPr marL="0" marR="0" indent="0" algn="ctr" defTabSz="406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Gill Sans"/>
          <a:ea typeface="Gill Sans"/>
          <a:cs typeface="Gill Sans"/>
          <a:sym typeface="Gill Sans"/>
        </a:defRPr>
      </a:lvl7pPr>
      <a:lvl8pPr marL="0" marR="0" indent="0" algn="ctr" defTabSz="406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Gill Sans"/>
          <a:ea typeface="Gill Sans"/>
          <a:cs typeface="Gill Sans"/>
          <a:sym typeface="Gill Sans"/>
        </a:defRPr>
      </a:lvl8pPr>
      <a:lvl9pPr marL="0" marR="0" indent="0" algn="ctr" defTabSz="406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Gill Sans"/>
          <a:ea typeface="Gill Sans"/>
          <a:cs typeface="Gill Sans"/>
          <a:sym typeface="Gill Sans"/>
        </a:defRPr>
      </a:lvl9pPr>
    </p:titleStyle>
    <p:bodyStyle>
      <a:lvl1pPr marL="640422" marR="0" indent="-386422" algn="l" defTabSz="406400" rtl="0" latinLnBrk="0">
        <a:lnSpc>
          <a:spcPct val="100000"/>
        </a:lnSpc>
        <a:spcBef>
          <a:spcPts val="2700"/>
        </a:spcBef>
        <a:spcAft>
          <a:spcPts val="0"/>
        </a:spcAft>
        <a:buClrTx/>
        <a:buSzPct val="171000"/>
        <a:buFontTx/>
        <a:buChar char="•"/>
        <a:tabLst/>
        <a:defRPr sz="2000" b="0" i="0" u="none" strike="noStrike" cap="none" spc="0" baseline="0">
          <a:solidFill>
            <a:srgbClr val="FFFFFF"/>
          </a:solidFill>
          <a:uFillTx/>
          <a:latin typeface="Gill Sans"/>
          <a:ea typeface="Gill Sans"/>
          <a:cs typeface="Gill Sans"/>
          <a:sym typeface="Gill Sans"/>
        </a:defRPr>
      </a:lvl1pPr>
      <a:lvl2pPr marL="983321" marR="0" indent="-386422" algn="l" defTabSz="406400" rtl="0" latinLnBrk="0">
        <a:lnSpc>
          <a:spcPct val="100000"/>
        </a:lnSpc>
        <a:spcBef>
          <a:spcPts val="2700"/>
        </a:spcBef>
        <a:spcAft>
          <a:spcPts val="0"/>
        </a:spcAft>
        <a:buClrTx/>
        <a:buSzPct val="171000"/>
        <a:buFontTx/>
        <a:buChar char="•"/>
        <a:tabLst/>
        <a:defRPr sz="2000" b="0" i="0" u="none" strike="noStrike" cap="none" spc="0" baseline="0">
          <a:solidFill>
            <a:srgbClr val="FFFFFF"/>
          </a:solidFill>
          <a:uFillTx/>
          <a:latin typeface="Gill Sans"/>
          <a:ea typeface="Gill Sans"/>
          <a:cs typeface="Gill Sans"/>
          <a:sym typeface="Gill Sans"/>
        </a:defRPr>
      </a:lvl2pPr>
      <a:lvl3pPr marL="1326221" marR="0" indent="-386421" algn="l" defTabSz="406400" rtl="0" latinLnBrk="0">
        <a:lnSpc>
          <a:spcPct val="100000"/>
        </a:lnSpc>
        <a:spcBef>
          <a:spcPts val="2700"/>
        </a:spcBef>
        <a:spcAft>
          <a:spcPts val="0"/>
        </a:spcAft>
        <a:buClrTx/>
        <a:buSzPct val="171000"/>
        <a:buFontTx/>
        <a:buChar char="•"/>
        <a:tabLst/>
        <a:defRPr sz="2000" b="0" i="0" u="none" strike="noStrike" cap="none" spc="0" baseline="0">
          <a:solidFill>
            <a:srgbClr val="FFFFFF"/>
          </a:solidFill>
          <a:uFillTx/>
          <a:latin typeface="Gill Sans"/>
          <a:ea typeface="Gill Sans"/>
          <a:cs typeface="Gill Sans"/>
          <a:sym typeface="Gill Sans"/>
        </a:defRPr>
      </a:lvl3pPr>
      <a:lvl4pPr marL="1681821" marR="0" indent="-386421" algn="l" defTabSz="406400" rtl="0" latinLnBrk="0">
        <a:lnSpc>
          <a:spcPct val="100000"/>
        </a:lnSpc>
        <a:spcBef>
          <a:spcPts val="2700"/>
        </a:spcBef>
        <a:spcAft>
          <a:spcPts val="0"/>
        </a:spcAft>
        <a:buClrTx/>
        <a:buSzPct val="171000"/>
        <a:buFontTx/>
        <a:buChar char="•"/>
        <a:tabLst/>
        <a:defRPr sz="2000" b="0" i="0" u="none" strike="noStrike" cap="none" spc="0" baseline="0">
          <a:solidFill>
            <a:srgbClr val="FFFFFF"/>
          </a:solidFill>
          <a:uFillTx/>
          <a:latin typeface="Gill Sans"/>
          <a:ea typeface="Gill Sans"/>
          <a:cs typeface="Gill Sans"/>
          <a:sym typeface="Gill Sans"/>
        </a:defRPr>
      </a:lvl4pPr>
      <a:lvl5pPr marL="2024721" marR="0" indent="-386421" algn="l" defTabSz="406400" rtl="0" latinLnBrk="0">
        <a:lnSpc>
          <a:spcPct val="100000"/>
        </a:lnSpc>
        <a:spcBef>
          <a:spcPts val="2700"/>
        </a:spcBef>
        <a:spcAft>
          <a:spcPts val="0"/>
        </a:spcAft>
        <a:buClrTx/>
        <a:buSzPct val="171000"/>
        <a:buFontTx/>
        <a:buChar char="•"/>
        <a:tabLst/>
        <a:defRPr sz="2000" b="0" i="0" u="none" strike="noStrike" cap="none" spc="0" baseline="0">
          <a:solidFill>
            <a:srgbClr val="FFFFFF"/>
          </a:solidFill>
          <a:uFillTx/>
          <a:latin typeface="Gill Sans"/>
          <a:ea typeface="Gill Sans"/>
          <a:cs typeface="Gill Sans"/>
          <a:sym typeface="Gill Sans"/>
        </a:defRPr>
      </a:lvl5pPr>
      <a:lvl6pPr marL="2298700" marR="0" indent="-317500" algn="l" defTabSz="406400" rtl="0" latinLnBrk="0">
        <a:lnSpc>
          <a:spcPct val="100000"/>
        </a:lnSpc>
        <a:spcBef>
          <a:spcPts val="2700"/>
        </a:spcBef>
        <a:spcAft>
          <a:spcPts val="0"/>
        </a:spcAft>
        <a:buClrTx/>
        <a:buSzPct val="171000"/>
        <a:buFontTx/>
        <a:buChar char="•"/>
        <a:tabLst/>
        <a:defRPr sz="2000" b="0" i="0" u="none" strike="noStrike" cap="none" spc="0" baseline="0">
          <a:solidFill>
            <a:srgbClr val="FFFFFF"/>
          </a:solidFill>
          <a:uFillTx/>
          <a:latin typeface="Gill Sans"/>
          <a:ea typeface="Gill Sans"/>
          <a:cs typeface="Gill Sans"/>
          <a:sym typeface="Gill Sans"/>
        </a:defRPr>
      </a:lvl6pPr>
      <a:lvl7pPr marL="2641600" marR="0" indent="-317500" algn="l" defTabSz="406400" rtl="0" latinLnBrk="0">
        <a:lnSpc>
          <a:spcPct val="100000"/>
        </a:lnSpc>
        <a:spcBef>
          <a:spcPts val="2700"/>
        </a:spcBef>
        <a:spcAft>
          <a:spcPts val="0"/>
        </a:spcAft>
        <a:buClrTx/>
        <a:buSzPct val="171000"/>
        <a:buFontTx/>
        <a:buChar char="•"/>
        <a:tabLst/>
        <a:defRPr sz="2000" b="0" i="0" u="none" strike="noStrike" cap="none" spc="0" baseline="0">
          <a:solidFill>
            <a:srgbClr val="FFFFFF"/>
          </a:solidFill>
          <a:uFillTx/>
          <a:latin typeface="Gill Sans"/>
          <a:ea typeface="Gill Sans"/>
          <a:cs typeface="Gill Sans"/>
          <a:sym typeface="Gill Sans"/>
        </a:defRPr>
      </a:lvl7pPr>
      <a:lvl8pPr marL="2984500" marR="0" indent="-317500" algn="l" defTabSz="406400" rtl="0" latinLnBrk="0">
        <a:lnSpc>
          <a:spcPct val="100000"/>
        </a:lnSpc>
        <a:spcBef>
          <a:spcPts val="2700"/>
        </a:spcBef>
        <a:spcAft>
          <a:spcPts val="0"/>
        </a:spcAft>
        <a:buClrTx/>
        <a:buSzPct val="171000"/>
        <a:buFontTx/>
        <a:buChar char="•"/>
        <a:tabLst/>
        <a:defRPr sz="2000" b="0" i="0" u="none" strike="noStrike" cap="none" spc="0" baseline="0">
          <a:solidFill>
            <a:srgbClr val="FFFFFF"/>
          </a:solidFill>
          <a:uFillTx/>
          <a:latin typeface="Gill Sans"/>
          <a:ea typeface="Gill Sans"/>
          <a:cs typeface="Gill Sans"/>
          <a:sym typeface="Gill Sans"/>
        </a:defRPr>
      </a:lvl8pPr>
      <a:lvl9pPr marL="3327400" marR="0" indent="-317500" algn="l" defTabSz="406400" rtl="0" latinLnBrk="0">
        <a:lnSpc>
          <a:spcPct val="100000"/>
        </a:lnSpc>
        <a:spcBef>
          <a:spcPts val="2700"/>
        </a:spcBef>
        <a:spcAft>
          <a:spcPts val="0"/>
        </a:spcAft>
        <a:buClrTx/>
        <a:buSzPct val="171000"/>
        <a:buFontTx/>
        <a:buChar char="•"/>
        <a:tabLst/>
        <a:defRPr sz="2000" b="0" i="0" u="none" strike="noStrike" cap="none" spc="0" baseline="0">
          <a:solidFill>
            <a:srgbClr val="FFFFFF"/>
          </a:solidFill>
          <a:uFillTx/>
          <a:latin typeface="Gill Sans"/>
          <a:ea typeface="Gill Sans"/>
          <a:cs typeface="Gill Sans"/>
          <a:sym typeface="Gill Sans"/>
        </a:defRPr>
      </a:lvl9pPr>
    </p:bodyStyle>
    <p:otherStyle>
      <a:lvl1pPr marL="0" marR="0" indent="0" algn="r" defTabSz="406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1pPr>
      <a:lvl2pPr marL="0" marR="0" indent="0" algn="r" defTabSz="406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2pPr>
      <a:lvl3pPr marL="0" marR="0" indent="0" algn="r" defTabSz="406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3pPr>
      <a:lvl4pPr marL="0" marR="0" indent="0" algn="r" defTabSz="406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4pPr>
      <a:lvl5pPr marL="0" marR="0" indent="0" algn="r" defTabSz="406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5pPr>
      <a:lvl6pPr marL="0" marR="0" indent="0" algn="r" defTabSz="406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6pPr>
      <a:lvl7pPr marL="0" marR="0" indent="0" algn="r" defTabSz="406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7pPr>
      <a:lvl8pPr marL="0" marR="0" indent="0" algn="r" defTabSz="406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8pPr>
      <a:lvl9pPr marL="0" marR="0" indent="0" algn="r" defTabSz="406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chw.org/display/PPF/DocID/23347/router.asp" TargetMode="External"/><Relationship Id="rId2" Type="http://schemas.openxmlformats.org/officeDocument/2006/relationships/image" Target="../media/image11.t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indyrad.iupui.edu/rtf/teaching/medstudents/pedchest.ht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www.indyrad.iupui.edu/rtf/teaching/medstudents/pedchest.htm"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sflrad.com/"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EDIATRIC CHEST IMAGING - A Primer"/>
          <p:cNvSpPr txBox="1">
            <a:spLocks noGrp="1"/>
          </p:cNvSpPr>
          <p:nvPr>
            <p:ph type="title"/>
          </p:nvPr>
        </p:nvSpPr>
        <p:spPr>
          <a:xfrm>
            <a:off x="127000" y="-381000"/>
            <a:ext cx="8890000" cy="4140200"/>
          </a:xfrm>
          <a:prstGeom prst="rect">
            <a:avLst/>
          </a:prstGeom>
        </p:spPr>
        <p:txBody>
          <a:bodyPr>
            <a:normAutofit/>
          </a:bodyPr>
          <a:lstStyle/>
          <a:p>
            <a:pPr>
              <a:defRPr sz="1800">
                <a:solidFill>
                  <a:srgbClr val="000000"/>
                </a:solidFill>
              </a:defRPr>
            </a:pPr>
            <a:r>
              <a:rPr sz="4400" dirty="0">
                <a:solidFill>
                  <a:srgbClr val="FFFFFF"/>
                </a:solidFill>
              </a:rPr>
              <a:t>PEDIATRIC CHEST IMAGING - A Primer</a:t>
            </a:r>
          </a:p>
        </p:txBody>
      </p:sp>
      <p:sp>
        <p:nvSpPr>
          <p:cNvPr id="133" name="Dr. Seth J. Crapp, DABR…"/>
          <p:cNvSpPr txBox="1">
            <a:spLocks noGrp="1"/>
          </p:cNvSpPr>
          <p:nvPr>
            <p:ph type="body" sz="quarter" idx="1"/>
          </p:nvPr>
        </p:nvSpPr>
        <p:spPr>
          <a:xfrm>
            <a:off x="228600" y="2338441"/>
            <a:ext cx="5480993" cy="2026126"/>
          </a:xfrm>
          <a:prstGeom prst="rect">
            <a:avLst/>
          </a:prstGeom>
        </p:spPr>
        <p:txBody>
          <a:bodyPr>
            <a:noAutofit/>
          </a:bodyPr>
          <a:lstStyle/>
          <a:p>
            <a:pPr marL="0" indent="0">
              <a:spcBef>
                <a:spcPts val="0"/>
              </a:spcBef>
              <a:buSzTx/>
              <a:buNone/>
              <a:defRPr sz="2600"/>
            </a:pPr>
            <a:r>
              <a:rPr dirty="0"/>
              <a:t>Dr. Seth J. Crapp, DABR</a:t>
            </a:r>
            <a:endParaRPr lang="en-US" dirty="0"/>
          </a:p>
          <a:p>
            <a:pPr marL="0" indent="0">
              <a:spcBef>
                <a:spcPts val="0"/>
              </a:spcBef>
              <a:buSzTx/>
              <a:buNone/>
              <a:defRPr sz="2600"/>
            </a:pPr>
            <a:r>
              <a:rPr lang="en-US" dirty="0"/>
              <a:t>Founder &amp; Medical Director, Specialty Focused Radiology</a:t>
            </a:r>
            <a:endParaRPr dirty="0"/>
          </a:p>
          <a:p>
            <a:pPr marL="0" indent="0">
              <a:spcBef>
                <a:spcPts val="0"/>
              </a:spcBef>
              <a:buSzTx/>
              <a:buNone/>
              <a:defRPr sz="2600"/>
            </a:pPr>
            <a:r>
              <a:rPr dirty="0"/>
              <a:t>Board Certified Diagnostic Radiology            CAQ Pediatric Radiology</a:t>
            </a:r>
          </a:p>
        </p:txBody>
      </p:sp>
      <p:pic>
        <p:nvPicPr>
          <p:cNvPr id="134" name="image1.png" descr="image1.png"/>
          <p:cNvPicPr>
            <a:picLocks noChangeAspect="1"/>
          </p:cNvPicPr>
          <p:nvPr/>
        </p:nvPicPr>
        <p:blipFill>
          <a:blip r:embed="rId2"/>
          <a:stretch>
            <a:fillRect/>
          </a:stretch>
        </p:blipFill>
        <p:spPr>
          <a:xfrm>
            <a:off x="7848600" y="5486400"/>
            <a:ext cx="12700" cy="12700"/>
          </a:xfrm>
          <a:prstGeom prst="rect">
            <a:avLst/>
          </a:prstGeom>
          <a:ln w="12700">
            <a:miter lim="400000"/>
          </a:ln>
        </p:spPr>
      </p:pic>
      <p:pic>
        <p:nvPicPr>
          <p:cNvPr id="135" name="seth-crapp.jpg"/>
          <p:cNvPicPr>
            <a:picLocks noChangeAspect="1"/>
          </p:cNvPicPr>
          <p:nvPr/>
        </p:nvPicPr>
        <p:blipFill>
          <a:blip r:embed="rId3" cstate="print">
            <a:extLst>
              <a:ext uri="{28A0092B-C50C-407E-A947-70E740481C1C}">
                <a14:useLocalDpi xmlns:a14="http://schemas.microsoft.com/office/drawing/2010/main" val="0"/>
              </a:ext>
            </a:extLst>
          </a:blip>
          <a:srcRect l="17677" r="17677"/>
          <a:stretch/>
        </p:blipFill>
        <p:spPr>
          <a:xfrm>
            <a:off x="6541386" y="2922665"/>
            <a:ext cx="2289515" cy="2362050"/>
          </a:xfrm>
          <a:prstGeom prst="rect">
            <a:avLst/>
          </a:prstGeom>
          <a:ln w="12700">
            <a:miter lim="400000"/>
          </a:ln>
          <a:effectLst>
            <a:reflection stA="50000" endPos="40000" dir="5400000" sy="-100000" algn="bl" rotWithShape="0"/>
          </a:effectLst>
        </p:spPr>
      </p:pic>
      <p:pic>
        <p:nvPicPr>
          <p:cNvPr id="136" name="download.png"/>
          <p:cNvPicPr>
            <a:picLocks noChangeAspect="1"/>
          </p:cNvPicPr>
          <p:nvPr/>
        </p:nvPicPr>
        <p:blipFill>
          <a:blip r:embed="rId4" cstate="print">
            <a:extLst>
              <a:ext uri="{28A0092B-C50C-407E-A947-70E740481C1C}">
                <a14:useLocalDpi xmlns:a14="http://schemas.microsoft.com/office/drawing/2010/main" val="0"/>
              </a:ext>
            </a:extLst>
          </a:blip>
          <a:stretch/>
        </p:blipFill>
        <p:spPr>
          <a:xfrm>
            <a:off x="228600" y="4601634"/>
            <a:ext cx="2116667" cy="211666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5.png" descr="image5.png"/>
          <p:cNvPicPr>
            <a:picLocks noChangeAspect="1"/>
          </p:cNvPicPr>
          <p:nvPr/>
        </p:nvPicPr>
        <p:blipFill>
          <a:blip r:embed="rId2"/>
          <a:stretch>
            <a:fillRect/>
          </a:stretch>
        </p:blipFill>
        <p:spPr>
          <a:xfrm>
            <a:off x="266700" y="404811"/>
            <a:ext cx="8877300" cy="6048378"/>
          </a:xfrm>
          <a:prstGeom prst="rect">
            <a:avLst/>
          </a:prstGeom>
          <a:ln w="12700">
            <a:miter lim="400000"/>
          </a:ln>
        </p:spPr>
      </p:pic>
      <p:sp>
        <p:nvSpPr>
          <p:cNvPr id="161" name="Arrow"/>
          <p:cNvSpPr/>
          <p:nvPr/>
        </p:nvSpPr>
        <p:spPr>
          <a:xfrm>
            <a:off x="6877050" y="6092825"/>
            <a:ext cx="431800" cy="287339"/>
          </a:xfrm>
          <a:prstGeom prst="leftArrow">
            <a:avLst>
              <a:gd name="adj1" fmla="val 50000"/>
              <a:gd name="adj2" fmla="val 37569"/>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723900">
              <a:defRPr sz="1800">
                <a:solidFill>
                  <a:srgbClr val="FFFFFF"/>
                </a:solidFill>
                <a:effectLst>
                  <a:outerShdw blurRad="25400" dist="23998" dir="2700000" rotWithShape="0">
                    <a:srgbClr val="000000">
                      <a:alpha val="31033"/>
                    </a:srgbClr>
                  </a:outerShdw>
                </a:effectLst>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Is seen in the stomach, it should not be positioned at the gastroesophageal junction or above as fluid will reflux into the esophagus with a risk of aspiration."/>
          <p:cNvSpPr txBox="1">
            <a:spLocks noGrp="1"/>
          </p:cNvSpPr>
          <p:nvPr>
            <p:ph type="body" idx="1"/>
          </p:nvPr>
        </p:nvSpPr>
        <p:spPr>
          <a:prstGeom prst="rect">
            <a:avLst/>
          </a:prstGeom>
        </p:spPr>
        <p:txBody>
          <a:bodyPr>
            <a:normAutofit/>
          </a:bodyPr>
          <a:lstStyle>
            <a:lvl1pPr marL="945444" indent="-691444">
              <a:buClr>
                <a:srgbClr val="FFFFFF"/>
              </a:buClr>
            </a:lvl1pPr>
          </a:lstStyle>
          <a:p>
            <a:pPr>
              <a:defRPr sz="1800">
                <a:solidFill>
                  <a:srgbClr val="000000"/>
                </a:solidFill>
              </a:defRPr>
            </a:pPr>
            <a:r>
              <a:rPr sz="2800">
                <a:solidFill>
                  <a:srgbClr val="FFFFFF"/>
                </a:solidFill>
              </a:rPr>
              <a:t>Is seen in the stomach, it should not be positioned at the gastroesophageal junction or above as fluid will reflux into the esophagus with a risk of aspiration.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6.png" descr="image6.png"/>
          <p:cNvPicPr>
            <a:picLocks noChangeAspect="1"/>
          </p:cNvPicPr>
          <p:nvPr/>
        </p:nvPicPr>
        <p:blipFill>
          <a:blip r:embed="rId2"/>
          <a:srcRect l="31849" t="5807" r="29708" b="34367"/>
          <a:stretch>
            <a:fillRect/>
          </a:stretch>
        </p:blipFill>
        <p:spPr>
          <a:xfrm>
            <a:off x="1619249" y="333374"/>
            <a:ext cx="5813426" cy="590391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7.png" descr="image7.png"/>
          <p:cNvPicPr>
            <a:picLocks noChangeAspect="1"/>
          </p:cNvPicPr>
          <p:nvPr/>
        </p:nvPicPr>
        <p:blipFill>
          <a:blip r:embed="rId2"/>
          <a:stretch>
            <a:fillRect/>
          </a:stretch>
        </p:blipFill>
        <p:spPr>
          <a:xfrm>
            <a:off x="1908175" y="1125536"/>
            <a:ext cx="5848350" cy="445770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he central venous line is usually inserted either through:…"/>
          <p:cNvSpPr txBox="1">
            <a:spLocks noGrp="1"/>
          </p:cNvSpPr>
          <p:nvPr>
            <p:ph type="body" idx="1"/>
          </p:nvPr>
        </p:nvSpPr>
        <p:spPr>
          <a:prstGeom prst="rect">
            <a:avLst/>
          </a:prstGeom>
        </p:spPr>
        <p:txBody>
          <a:bodyPr>
            <a:normAutofit/>
          </a:bodyPr>
          <a:lstStyle/>
          <a:p>
            <a:pPr marL="945444" indent="-691444">
              <a:buClr>
                <a:srgbClr val="FFFFFF"/>
              </a:buClr>
              <a:defRPr sz="1800">
                <a:solidFill>
                  <a:srgbClr val="000000"/>
                </a:solidFill>
              </a:defRPr>
            </a:pPr>
            <a:r>
              <a:rPr sz="2800">
                <a:solidFill>
                  <a:srgbClr val="FFFFFF"/>
                </a:solidFill>
              </a:rPr>
              <a:t>The central venous line is usually inserted either through: </a:t>
            </a:r>
          </a:p>
          <a:p>
            <a:pPr marL="325436" lvl="1" indent="59691">
              <a:buSzTx/>
              <a:buNone/>
              <a:defRPr sz="1800">
                <a:solidFill>
                  <a:srgbClr val="000000"/>
                </a:solidFill>
              </a:defRPr>
            </a:pPr>
            <a:r>
              <a:rPr sz="2800">
                <a:solidFill>
                  <a:srgbClr val="FFFFFF"/>
                </a:solidFill>
              </a:rPr>
              <a:t>		(i) the subclavian vein to the brachiocephalic vein and then superior vena cava (SVC); or</a:t>
            </a:r>
          </a:p>
          <a:p>
            <a:pPr marL="342900" indent="-302259">
              <a:buSzTx/>
              <a:buNone/>
              <a:defRPr sz="1800">
                <a:solidFill>
                  <a:srgbClr val="000000"/>
                </a:solidFill>
              </a:defRPr>
            </a:pPr>
            <a:r>
              <a:rPr sz="2800">
                <a:solidFill>
                  <a:srgbClr val="FFFFFF"/>
                </a:solidFill>
              </a:rPr>
              <a:t>		 	(ii)  the internal jugular vein into the brachiocephalic vein and into the SVC.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8.png" descr="image8.png"/>
          <p:cNvPicPr>
            <a:picLocks noChangeAspect="1"/>
          </p:cNvPicPr>
          <p:nvPr/>
        </p:nvPicPr>
        <p:blipFill>
          <a:blip r:embed="rId2"/>
          <a:stretch>
            <a:fillRect/>
          </a:stretch>
        </p:blipFill>
        <p:spPr>
          <a:xfrm>
            <a:off x="2219325" y="752475"/>
            <a:ext cx="4705350" cy="5353050"/>
          </a:xfrm>
          <a:prstGeom prst="rect">
            <a:avLst/>
          </a:prstGeom>
          <a:ln w="12700">
            <a:miter lim="400000"/>
          </a:ln>
        </p:spPr>
      </p:pic>
      <p:sp>
        <p:nvSpPr>
          <p:cNvPr id="172" name="Arrow"/>
          <p:cNvSpPr/>
          <p:nvPr/>
        </p:nvSpPr>
        <p:spPr>
          <a:xfrm>
            <a:off x="4356100" y="2398135"/>
            <a:ext cx="431800" cy="287339"/>
          </a:xfrm>
          <a:prstGeom prst="leftArrow">
            <a:avLst>
              <a:gd name="adj1" fmla="val 50000"/>
              <a:gd name="adj2" fmla="val 37569"/>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723900">
              <a:defRPr sz="1800">
                <a:solidFill>
                  <a:srgbClr val="FFFFFF"/>
                </a:solidFill>
                <a:effectLst>
                  <a:outerShdw blurRad="25400" dist="23998" dir="2700000" rotWithShape="0">
                    <a:srgbClr val="000000">
                      <a:alpha val="31033"/>
                    </a:srgbClr>
                  </a:outerShdw>
                </a:effectLst>
              </a:defRPr>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Umbilical Venous and Arterial Catheters"/>
          <p:cNvSpPr txBox="1">
            <a:spLocks noGrp="1"/>
          </p:cNvSpPr>
          <p:nvPr>
            <p:ph type="ctrTitle"/>
          </p:nvPr>
        </p:nvSpPr>
        <p:spPr>
          <a:xfrm>
            <a:off x="889000" y="1155700"/>
            <a:ext cx="7366000" cy="2324100"/>
          </a:xfrm>
          <a:prstGeom prst="rect">
            <a:avLst/>
          </a:prstGeom>
        </p:spPr>
        <p:txBody>
          <a:bodyPr>
            <a:normAutofit/>
          </a:bodyPr>
          <a:lstStyle/>
          <a:p>
            <a:pPr>
              <a:defRPr sz="1800">
                <a:solidFill>
                  <a:srgbClr val="000000"/>
                </a:solidFill>
              </a:defRPr>
            </a:pPr>
            <a:r>
              <a:rPr sz="5600">
                <a:solidFill>
                  <a:srgbClr val="FFFFFF"/>
                </a:solidFill>
              </a:rPr>
              <a:t>Umbilical Venous and Arterial Catheters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age3.tif" descr="image3.tif"/>
          <p:cNvPicPr>
            <a:picLocks noChangeAspect="1"/>
          </p:cNvPicPr>
          <p:nvPr/>
        </p:nvPicPr>
        <p:blipFill>
          <a:blip r:embed="rId2"/>
          <a:stretch>
            <a:fillRect/>
          </a:stretch>
        </p:blipFill>
        <p:spPr>
          <a:xfrm>
            <a:off x="1841703" y="807061"/>
            <a:ext cx="5080001" cy="4711701"/>
          </a:xfrm>
          <a:prstGeom prst="rect">
            <a:avLst/>
          </a:prstGeom>
          <a:ln w="12700">
            <a:miter lim="400000"/>
          </a:ln>
        </p:spPr>
      </p:pic>
      <p:sp>
        <p:nvSpPr>
          <p:cNvPr id="178" name="Text"/>
          <p:cNvSpPr txBox="1"/>
          <p:nvPr/>
        </p:nvSpPr>
        <p:spPr>
          <a:xfrm>
            <a:off x="4216399" y="3187700"/>
            <a:ext cx="716931" cy="48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a:solidFill>
                  <a:srgbClr val="FFFFFF"/>
                </a:solidFill>
              </a:defRPr>
            </a:lvl1pPr>
          </a:lstStyle>
          <a:p>
            <a:pPr>
              <a:defRPr sz="1800">
                <a:solidFill>
                  <a:srgbClr val="000000"/>
                </a:solidFill>
              </a:defRPr>
            </a:pPr>
            <a:r>
              <a:rPr sz="2800">
                <a:solidFill>
                  <a:srgbClr val="FFFFFF"/>
                </a:solidFill>
              </a:rPr>
              <a:t>Text</a:t>
            </a:r>
          </a:p>
        </p:txBody>
      </p:sp>
      <p:sp>
        <p:nvSpPr>
          <p:cNvPr id="179" name="Source: http://www.chw.org/display/PPF/DocID/23347/router.asp"/>
          <p:cNvSpPr txBox="1"/>
          <p:nvPr/>
        </p:nvSpPr>
        <p:spPr>
          <a:xfrm>
            <a:off x="2218927" y="6159500"/>
            <a:ext cx="4711875" cy="279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sz="1400" u="sng">
                <a:solidFill>
                  <a:srgbClr val="0000FF"/>
                </a:solidFill>
                <a:uFill>
                  <a:solidFill>
                    <a:srgbClr val="0000FF"/>
                  </a:solidFill>
                </a:uFill>
                <a:hlinkClick r:id="rId3"/>
              </a:defRPr>
            </a:lvl1pPr>
          </a:lstStyle>
          <a:p>
            <a:pPr>
              <a:defRPr sz="1800" u="none">
                <a:solidFill>
                  <a:srgbClr val="000000"/>
                </a:solidFill>
                <a:uFillTx/>
              </a:defRPr>
            </a:pPr>
            <a:r>
              <a:rPr sz="1400" u="sng">
                <a:solidFill>
                  <a:srgbClr val="0000FF"/>
                </a:solidFill>
                <a:uFill>
                  <a:solidFill>
                    <a:srgbClr val="0000FF"/>
                  </a:solidFill>
                </a:uFill>
                <a:hlinkClick r:id="rId3"/>
              </a:rPr>
              <a:t>Source: http://www.chw.org/display/PPF/DocID/23347/router.asp</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he umbilical artery is a direct continuation of the internal iliac arteries,…"/>
          <p:cNvSpPr txBox="1">
            <a:spLocks noGrp="1"/>
          </p:cNvSpPr>
          <p:nvPr>
            <p:ph type="body" idx="1"/>
          </p:nvPr>
        </p:nvSpPr>
        <p:spPr>
          <a:xfrm>
            <a:off x="889000" y="296334"/>
            <a:ext cx="7366000" cy="5080000"/>
          </a:xfrm>
          <a:prstGeom prst="rect">
            <a:avLst/>
          </a:prstGeom>
        </p:spPr>
        <p:txBody>
          <a:bodyPr>
            <a:normAutofit/>
          </a:bodyPr>
          <a:lstStyle/>
          <a:p>
            <a:pPr>
              <a:lnSpc>
                <a:spcPct val="90000"/>
              </a:lnSpc>
              <a:buClr>
                <a:srgbClr val="FFFFFF"/>
              </a:buClr>
              <a:defRPr sz="1800">
                <a:solidFill>
                  <a:srgbClr val="000000"/>
                </a:solidFill>
              </a:defRPr>
            </a:pPr>
            <a:endParaRPr dirty="0"/>
          </a:p>
          <a:p>
            <a:pPr marL="945444" indent="-691444">
              <a:lnSpc>
                <a:spcPct val="90000"/>
              </a:lnSpc>
              <a:buClr>
                <a:srgbClr val="FFFFFF"/>
              </a:buClr>
              <a:defRPr sz="1800">
                <a:solidFill>
                  <a:srgbClr val="000000"/>
                </a:solidFill>
              </a:defRPr>
            </a:pPr>
            <a:r>
              <a:rPr sz="2800" dirty="0">
                <a:solidFill>
                  <a:srgbClr val="FFFFFF"/>
                </a:solidFill>
              </a:rPr>
              <a:t>The umbilical artery is a direct continuation of the internal iliac arteries,</a:t>
            </a:r>
          </a:p>
          <a:p>
            <a:pPr marL="945444" indent="-691444">
              <a:lnSpc>
                <a:spcPct val="90000"/>
              </a:lnSpc>
              <a:buClr>
                <a:srgbClr val="FFFFFF"/>
              </a:buClr>
              <a:defRPr sz="1800">
                <a:solidFill>
                  <a:srgbClr val="000000"/>
                </a:solidFill>
              </a:defRPr>
            </a:pPr>
            <a:r>
              <a:rPr sz="2800" dirty="0">
                <a:solidFill>
                  <a:srgbClr val="FFFFFF"/>
                </a:solidFill>
              </a:rPr>
              <a:t>thus; the catheter is recognized by the characteristic loop formed by its entry position into the umbilicus from it loops down into the pelvis to join to the internal iliac artery before passing into the common iliac artery and aorta.</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age9.png" descr="image9.png"/>
          <p:cNvPicPr>
            <a:picLocks noChangeAspect="1"/>
          </p:cNvPicPr>
          <p:nvPr/>
        </p:nvPicPr>
        <p:blipFill>
          <a:blip r:embed="rId2"/>
          <a:stretch>
            <a:fillRect/>
          </a:stretch>
        </p:blipFill>
        <p:spPr>
          <a:xfrm>
            <a:off x="550092" y="655566"/>
            <a:ext cx="3546476" cy="5149852"/>
          </a:xfrm>
          <a:prstGeom prst="rect">
            <a:avLst/>
          </a:prstGeom>
          <a:ln w="12700">
            <a:miter lim="400000"/>
          </a:ln>
        </p:spPr>
      </p:pic>
      <p:pic>
        <p:nvPicPr>
          <p:cNvPr id="184" name="image10.png" descr="image10.png"/>
          <p:cNvPicPr>
            <a:picLocks noChangeAspect="1"/>
          </p:cNvPicPr>
          <p:nvPr/>
        </p:nvPicPr>
        <p:blipFill>
          <a:blip r:embed="rId3"/>
          <a:stretch>
            <a:fillRect/>
          </a:stretch>
        </p:blipFill>
        <p:spPr>
          <a:xfrm>
            <a:off x="4681536" y="673822"/>
            <a:ext cx="3546477" cy="511333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als &amp; Objectives:…"/>
          <p:cNvSpPr txBox="1">
            <a:spLocks noGrp="1"/>
          </p:cNvSpPr>
          <p:nvPr>
            <p:ph type="body" idx="1"/>
          </p:nvPr>
        </p:nvSpPr>
        <p:spPr>
          <a:xfrm>
            <a:off x="876300" y="381000"/>
            <a:ext cx="7366000" cy="6083300"/>
          </a:xfrm>
          <a:prstGeom prst="rect">
            <a:avLst/>
          </a:prstGeom>
        </p:spPr>
        <p:txBody>
          <a:bodyPr>
            <a:normAutofit/>
          </a:bodyPr>
          <a:lstStyle/>
          <a:p>
            <a:pPr marL="533400" indent="-492759">
              <a:lnSpc>
                <a:spcPct val="80000"/>
              </a:lnSpc>
              <a:buSzTx/>
              <a:buNone/>
              <a:defRPr sz="1800">
                <a:solidFill>
                  <a:srgbClr val="000000"/>
                </a:solidFill>
              </a:defRPr>
            </a:pPr>
            <a:r>
              <a:rPr sz="2800" b="1">
                <a:solidFill>
                  <a:srgbClr val="FFFFFF"/>
                </a:solidFill>
                <a:latin typeface="Arial"/>
                <a:ea typeface="Arial"/>
                <a:cs typeface="Arial"/>
                <a:sym typeface="Arial"/>
              </a:rPr>
              <a:t>Goals &amp; Objectives:</a:t>
            </a:r>
            <a:endParaRPr b="1">
              <a:latin typeface="Arial"/>
              <a:ea typeface="Arial"/>
              <a:cs typeface="Arial"/>
              <a:sym typeface="Arial"/>
            </a:endParaRPr>
          </a:p>
          <a:p>
            <a:pPr marL="811106" indent="-770466">
              <a:lnSpc>
                <a:spcPct val="80000"/>
              </a:lnSpc>
              <a:buClr>
                <a:srgbClr val="D6A800"/>
              </a:buClr>
              <a:buSzPct val="65000"/>
              <a:buAutoNum type="arabicParenR"/>
              <a:defRPr sz="1800">
                <a:solidFill>
                  <a:srgbClr val="000000"/>
                </a:solidFill>
              </a:defRPr>
            </a:pPr>
            <a:r>
              <a:rPr sz="2600">
                <a:solidFill>
                  <a:srgbClr val="FFFFFF"/>
                </a:solidFill>
              </a:rPr>
              <a:t>Review basic chest radiographic anatomy</a:t>
            </a:r>
            <a:endParaRPr sz="2600"/>
          </a:p>
          <a:p>
            <a:pPr marL="811106" indent="-770466">
              <a:lnSpc>
                <a:spcPct val="80000"/>
              </a:lnSpc>
              <a:buClr>
                <a:srgbClr val="D6A800"/>
              </a:buClr>
              <a:buSzPct val="65000"/>
              <a:buAutoNum type="arabicParenR"/>
              <a:defRPr sz="1800">
                <a:solidFill>
                  <a:srgbClr val="000000"/>
                </a:solidFill>
              </a:defRPr>
            </a:pPr>
            <a:r>
              <a:rPr sz="2600">
                <a:solidFill>
                  <a:srgbClr val="FFFFFF"/>
                </a:solidFill>
              </a:rPr>
              <a:t>Apply a checklist methodology for chest x-ray interpretation</a:t>
            </a:r>
            <a:endParaRPr sz="2600"/>
          </a:p>
          <a:p>
            <a:pPr marL="811106" indent="-770466">
              <a:lnSpc>
                <a:spcPct val="80000"/>
              </a:lnSpc>
              <a:buClr>
                <a:srgbClr val="D6A800"/>
              </a:buClr>
              <a:buSzPct val="65000"/>
              <a:buAutoNum type="arabicParenR"/>
              <a:defRPr sz="1800">
                <a:solidFill>
                  <a:srgbClr val="000000"/>
                </a:solidFill>
              </a:defRPr>
            </a:pPr>
            <a:r>
              <a:rPr sz="2600">
                <a:solidFill>
                  <a:srgbClr val="FFFFFF"/>
                </a:solidFill>
              </a:rPr>
              <a:t>Review specific points and pitfalls of pediatric chest x-ray interpretation including tubes and lines and evaluation for pneumothorax, pneumomediastinum and foreign body.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wo potential positions:…"/>
          <p:cNvSpPr txBox="1">
            <a:spLocks noGrp="1"/>
          </p:cNvSpPr>
          <p:nvPr>
            <p:ph type="body" idx="1"/>
          </p:nvPr>
        </p:nvSpPr>
        <p:spPr>
          <a:xfrm>
            <a:off x="1085411" y="529487"/>
            <a:ext cx="7366001" cy="5080001"/>
          </a:xfrm>
          <a:prstGeom prst="rect">
            <a:avLst/>
          </a:prstGeom>
        </p:spPr>
        <p:txBody>
          <a:bodyPr>
            <a:normAutofit/>
          </a:bodyPr>
          <a:lstStyle/>
          <a:p>
            <a:pPr marL="945444" indent="-691444">
              <a:lnSpc>
                <a:spcPct val="90000"/>
              </a:lnSpc>
              <a:buClr>
                <a:srgbClr val="FFFFFF"/>
              </a:buClr>
              <a:defRPr sz="1800">
                <a:solidFill>
                  <a:srgbClr val="000000"/>
                </a:solidFill>
              </a:defRPr>
            </a:pPr>
            <a:r>
              <a:rPr sz="2800" dirty="0">
                <a:solidFill>
                  <a:srgbClr val="FFFFFF"/>
                </a:solidFill>
              </a:rPr>
              <a:t>Two potential positions: </a:t>
            </a:r>
          </a:p>
          <a:p>
            <a:pPr marL="342900" indent="-302259">
              <a:lnSpc>
                <a:spcPct val="90000"/>
              </a:lnSpc>
              <a:buSzTx/>
              <a:buNone/>
              <a:defRPr sz="1800">
                <a:solidFill>
                  <a:srgbClr val="000000"/>
                </a:solidFill>
              </a:defRPr>
            </a:pPr>
            <a:r>
              <a:rPr sz="2800" dirty="0">
                <a:solidFill>
                  <a:srgbClr val="FFFFFF"/>
                </a:solidFill>
              </a:rPr>
              <a:t>		*High: T4/6—T9/10 ( above the diaphragm), preferred position</a:t>
            </a:r>
          </a:p>
          <a:p>
            <a:pPr marL="342900" indent="-302259">
              <a:lnSpc>
                <a:spcPct val="90000"/>
              </a:lnSpc>
              <a:buSzTx/>
              <a:buNone/>
              <a:defRPr sz="1800">
                <a:solidFill>
                  <a:srgbClr val="000000"/>
                </a:solidFill>
              </a:defRPr>
            </a:pPr>
            <a:r>
              <a:rPr sz="2800" dirty="0">
                <a:solidFill>
                  <a:srgbClr val="FFFFFF"/>
                </a:solidFill>
              </a:rPr>
              <a:t>		*Low: L3-L4 (above the aortic bifurcation/L4-L5)</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oo low a position should also be avoided to prevent complications of bowel or renal ischemia, which may occur if the catheter is between T12 and L2.…"/>
          <p:cNvSpPr txBox="1">
            <a:spLocks noGrp="1"/>
          </p:cNvSpPr>
          <p:nvPr>
            <p:ph type="body" idx="1"/>
          </p:nvPr>
        </p:nvSpPr>
        <p:spPr>
          <a:xfrm>
            <a:off x="829733" y="516467"/>
            <a:ext cx="7366000" cy="5080000"/>
          </a:xfrm>
          <a:prstGeom prst="rect">
            <a:avLst/>
          </a:prstGeom>
        </p:spPr>
        <p:txBody>
          <a:bodyPr>
            <a:normAutofit/>
          </a:bodyPr>
          <a:lstStyle/>
          <a:p>
            <a:pPr marL="945444" indent="-691444">
              <a:lnSpc>
                <a:spcPct val="90000"/>
              </a:lnSpc>
              <a:buClr>
                <a:srgbClr val="FFFFFF"/>
              </a:buClr>
              <a:defRPr sz="1800">
                <a:solidFill>
                  <a:srgbClr val="000000"/>
                </a:solidFill>
              </a:defRPr>
            </a:pPr>
            <a:r>
              <a:rPr sz="2800" dirty="0">
                <a:solidFill>
                  <a:srgbClr val="FFFFFF"/>
                </a:solidFill>
              </a:rPr>
              <a:t>Too low a position should also be avoided to prevent complications of bowel or renal ischemia, which may occur if the catheter is between T12 and L2.</a:t>
            </a:r>
          </a:p>
          <a:p>
            <a:pPr marL="945444" indent="-691444">
              <a:lnSpc>
                <a:spcPct val="90000"/>
              </a:lnSpc>
              <a:buClr>
                <a:srgbClr val="FFFFFF"/>
              </a:buClr>
              <a:defRPr sz="1800">
                <a:solidFill>
                  <a:srgbClr val="000000"/>
                </a:solidFill>
              </a:defRPr>
            </a:pPr>
            <a:r>
              <a:rPr sz="2800" dirty="0">
                <a:solidFill>
                  <a:srgbClr val="FFFFFF"/>
                </a:solidFill>
              </a:rPr>
              <a:t>The spinal arteries are at the level of L1-L4.</a:t>
            </a:r>
          </a:p>
          <a:p>
            <a:pPr marL="945444" indent="-691444">
              <a:lnSpc>
                <a:spcPct val="90000"/>
              </a:lnSpc>
              <a:buClr>
                <a:srgbClr val="FFFFFF"/>
              </a:buClr>
              <a:defRPr sz="1800">
                <a:solidFill>
                  <a:srgbClr val="000000"/>
                </a:solidFill>
              </a:defRPr>
            </a:pPr>
            <a:r>
              <a:rPr sz="2800" dirty="0">
                <a:solidFill>
                  <a:srgbClr val="FFFFFF"/>
                </a:solidFill>
              </a:rPr>
              <a:t>The superior mesenteric artery T12-L2.</a:t>
            </a:r>
          </a:p>
          <a:p>
            <a:pPr marL="945444" indent="-691444">
              <a:lnSpc>
                <a:spcPct val="90000"/>
              </a:lnSpc>
              <a:buClr>
                <a:srgbClr val="FFFFFF"/>
              </a:buClr>
              <a:defRPr sz="1800">
                <a:solidFill>
                  <a:srgbClr val="000000"/>
                </a:solidFill>
              </a:defRPr>
            </a:pPr>
            <a:r>
              <a:rPr sz="2800" dirty="0">
                <a:solidFill>
                  <a:srgbClr val="FFFFFF"/>
                </a:solidFill>
              </a:rPr>
              <a:t>The renal arteries at L1.</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he UVC passes straight from the umbilicus through the intrahepatic portion of the umbilical vein, through the ductus venosus into the IVC and thus to the right atrium.…"/>
          <p:cNvSpPr txBox="1">
            <a:spLocks noGrp="1"/>
          </p:cNvSpPr>
          <p:nvPr>
            <p:ph type="body" idx="1"/>
          </p:nvPr>
        </p:nvSpPr>
        <p:spPr>
          <a:prstGeom prst="rect">
            <a:avLst/>
          </a:prstGeom>
        </p:spPr>
        <p:txBody>
          <a:bodyPr>
            <a:normAutofit/>
          </a:bodyPr>
          <a:lstStyle/>
          <a:p>
            <a:pPr marL="945444" indent="-691444">
              <a:buClr>
                <a:srgbClr val="FFFFFF"/>
              </a:buClr>
              <a:defRPr sz="1800">
                <a:solidFill>
                  <a:srgbClr val="000000"/>
                </a:solidFill>
              </a:defRPr>
            </a:pPr>
            <a:r>
              <a:rPr sz="2800" dirty="0">
                <a:solidFill>
                  <a:srgbClr val="FFFFFF"/>
                </a:solidFill>
              </a:rPr>
              <a:t>The UVC passes straight from the umbilicus through the intrahepatic portion of the umbilical vein, through the ductus venosus into the IVC and thus to the right atrium.</a:t>
            </a:r>
          </a:p>
          <a:p>
            <a:pPr marL="945444" indent="-691444">
              <a:buClr>
                <a:srgbClr val="FFFFFF"/>
              </a:buClr>
              <a:defRPr sz="1800">
                <a:solidFill>
                  <a:srgbClr val="000000"/>
                </a:solidFill>
              </a:defRPr>
            </a:pPr>
            <a:r>
              <a:rPr sz="2800" dirty="0">
                <a:solidFill>
                  <a:srgbClr val="FFFFFF"/>
                </a:solidFill>
              </a:rPr>
              <a:t>Ideally the tip should be maintained at the IVC/RA junction at T8-T9, but this position is hard to be achieved.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ostmortem venogram in 27-week premature neonate shows normal anatomy."/>
          <p:cNvSpPr txBox="1"/>
          <p:nvPr/>
        </p:nvSpPr>
        <p:spPr>
          <a:xfrm>
            <a:off x="326878" y="384548"/>
            <a:ext cx="8496302"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93000"/>
              </a:lnSpc>
              <a:tabLst>
                <a:tab pos="660400" algn="l"/>
                <a:tab pos="1308100" algn="l"/>
                <a:tab pos="1968500" algn="l"/>
                <a:tab pos="2628900" algn="l"/>
                <a:tab pos="3289300" algn="l"/>
                <a:tab pos="3937000" algn="l"/>
                <a:tab pos="4597400" algn="l"/>
                <a:tab pos="5257800" algn="l"/>
                <a:tab pos="5905500" algn="l"/>
                <a:tab pos="6565900" algn="l"/>
                <a:tab pos="7226300" algn="l"/>
                <a:tab pos="7886700" algn="l"/>
              </a:tabLst>
              <a:defRPr sz="1400" b="1">
                <a:solidFill>
                  <a:srgbClr val="000000"/>
                </a:solidFill>
                <a:uFill>
                  <a:solidFill>
                    <a:srgbClr val="000000"/>
                  </a:solidFill>
                </a:uFill>
                <a:latin typeface="Arial"/>
                <a:ea typeface="Arial"/>
                <a:cs typeface="Arial"/>
                <a:sym typeface="Arial"/>
              </a:defRPr>
            </a:lvl1pPr>
          </a:lstStyle>
          <a:p>
            <a:pPr>
              <a:defRPr sz="1800" b="0">
                <a:uFillTx/>
              </a:defRPr>
            </a:pPr>
            <a:r>
              <a:rPr sz="1400" b="1">
                <a:uFill>
                  <a:solidFill>
                    <a:srgbClr val="000000"/>
                  </a:solidFill>
                </a:uFill>
              </a:rPr>
              <a:t>—Postmortem venogram in 27-week premature neonate shows normal anatomy. </a:t>
            </a:r>
          </a:p>
        </p:txBody>
      </p:sp>
      <p:pic>
        <p:nvPicPr>
          <p:cNvPr id="193" name="image11.png" descr="image11.png"/>
          <p:cNvPicPr>
            <a:picLocks noChangeAspect="1"/>
          </p:cNvPicPr>
          <p:nvPr/>
        </p:nvPicPr>
        <p:blipFill>
          <a:blip r:embed="rId3"/>
          <a:stretch>
            <a:fillRect/>
          </a:stretch>
        </p:blipFill>
        <p:spPr>
          <a:xfrm>
            <a:off x="7837920" y="6009120"/>
            <a:ext cx="1097282" cy="665282"/>
          </a:xfrm>
          <a:prstGeom prst="rect">
            <a:avLst/>
          </a:prstGeom>
          <a:ln w="12700">
            <a:miter lim="400000"/>
          </a:ln>
        </p:spPr>
      </p:pic>
      <p:pic>
        <p:nvPicPr>
          <p:cNvPr id="194" name="image3.jpeg" descr="image3.jpeg"/>
          <p:cNvPicPr>
            <a:picLocks noChangeAspect="1"/>
          </p:cNvPicPr>
          <p:nvPr/>
        </p:nvPicPr>
        <p:blipFill>
          <a:blip r:embed="rId4"/>
          <a:stretch>
            <a:fillRect/>
          </a:stretch>
        </p:blipFill>
        <p:spPr>
          <a:xfrm rot="21562390">
            <a:off x="2609903" y="148723"/>
            <a:ext cx="4225451" cy="5702172"/>
          </a:xfrm>
          <a:prstGeom prst="rect">
            <a:avLst/>
          </a:prstGeom>
          <a:ln w="12700">
            <a:miter lim="400000"/>
          </a:ln>
        </p:spPr>
      </p:pic>
      <p:sp>
        <p:nvSpPr>
          <p:cNvPr id="195" name="Schlesinger A E et al. AJR 2003;180:1147-1153"/>
          <p:cNvSpPr txBox="1"/>
          <p:nvPr/>
        </p:nvSpPr>
        <p:spPr>
          <a:xfrm>
            <a:off x="2760478" y="5970600"/>
            <a:ext cx="3924303" cy="143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93000"/>
              </a:lnSpc>
              <a:tabLst>
                <a:tab pos="660400" algn="l"/>
                <a:tab pos="1308100" algn="l"/>
                <a:tab pos="1968500" algn="l"/>
                <a:tab pos="2628900" algn="l"/>
                <a:tab pos="3289300" algn="l"/>
                <a:tab pos="3314700" algn="l"/>
              </a:tabLst>
              <a:defRPr sz="1000" b="1">
                <a:solidFill>
                  <a:srgbClr val="000000"/>
                </a:solidFill>
                <a:uFill>
                  <a:solidFill>
                    <a:srgbClr val="000000"/>
                  </a:solidFill>
                </a:uFill>
                <a:latin typeface="Arial"/>
                <a:ea typeface="Arial"/>
                <a:cs typeface="Arial"/>
                <a:sym typeface="Arial"/>
              </a:defRPr>
            </a:lvl1pPr>
          </a:lstStyle>
          <a:p>
            <a:pPr>
              <a:defRPr sz="1800" b="0">
                <a:uFillTx/>
              </a:defRPr>
            </a:pPr>
            <a:r>
              <a:rPr sz="1000" b="1">
                <a:solidFill>
                  <a:schemeClr val="bg1"/>
                </a:solidFill>
                <a:uFill>
                  <a:solidFill>
                    <a:srgbClr val="000000"/>
                  </a:solidFill>
                </a:uFill>
              </a:rPr>
              <a:t>Schlesinger A E et al. AJR 2003;180:1147-1153</a:t>
            </a:r>
          </a:p>
        </p:txBody>
      </p:sp>
      <p:sp>
        <p:nvSpPr>
          <p:cNvPr id="196" name="©2003 by American Roentgen Ray Society"/>
          <p:cNvSpPr txBox="1"/>
          <p:nvPr/>
        </p:nvSpPr>
        <p:spPr>
          <a:xfrm>
            <a:off x="97919" y="6531085"/>
            <a:ext cx="49403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marL="77768" indent="-77768">
              <a:lnSpc>
                <a:spcPct val="93000"/>
              </a:lnSpc>
              <a:tabLst>
                <a:tab pos="660400" algn="l"/>
                <a:tab pos="1308100" algn="l"/>
                <a:tab pos="1968500" algn="l"/>
                <a:tab pos="2628900" algn="l"/>
                <a:tab pos="3289300" algn="l"/>
                <a:tab pos="3937000" algn="l"/>
                <a:tab pos="4597400" algn="l"/>
                <a:tab pos="4978400" algn="l"/>
              </a:tabLst>
              <a:defRPr sz="900">
                <a:solidFill>
                  <a:srgbClr val="000000"/>
                </a:solidFill>
                <a:uFill>
                  <a:solidFill>
                    <a:srgbClr val="000000"/>
                  </a:solidFill>
                </a:uFill>
                <a:latin typeface="Arial"/>
                <a:ea typeface="Arial"/>
                <a:cs typeface="Arial"/>
                <a:sym typeface="Arial"/>
              </a:defRPr>
            </a:lvl1pPr>
          </a:lstStyle>
          <a:p>
            <a:pPr>
              <a:defRPr sz="1800">
                <a:uFillTx/>
              </a:defRPr>
            </a:pPr>
            <a:r>
              <a:rPr sz="900">
                <a:uFill>
                  <a:solidFill>
                    <a:srgbClr val="000000"/>
                  </a:solidFill>
                </a:uFill>
              </a:rPr>
              <a:t>©2003 by American Roentgen Ray Society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9.png" descr="image9.png"/>
          <p:cNvPicPr>
            <a:picLocks noChangeAspect="1"/>
          </p:cNvPicPr>
          <p:nvPr/>
        </p:nvPicPr>
        <p:blipFill>
          <a:blip r:embed="rId2"/>
          <a:stretch>
            <a:fillRect/>
          </a:stretch>
        </p:blipFill>
        <p:spPr>
          <a:xfrm>
            <a:off x="900111" y="836611"/>
            <a:ext cx="3630614" cy="5272089"/>
          </a:xfrm>
          <a:prstGeom prst="rect">
            <a:avLst/>
          </a:prstGeom>
          <a:ln w="12700">
            <a:miter lim="400000"/>
          </a:ln>
        </p:spPr>
      </p:pic>
      <p:pic>
        <p:nvPicPr>
          <p:cNvPr id="201" name="image12.png" descr="image12.png"/>
          <p:cNvPicPr>
            <a:picLocks noChangeAspect="1"/>
          </p:cNvPicPr>
          <p:nvPr/>
        </p:nvPicPr>
        <p:blipFill>
          <a:blip r:embed="rId3"/>
          <a:stretch>
            <a:fillRect/>
          </a:stretch>
        </p:blipFill>
        <p:spPr>
          <a:xfrm>
            <a:off x="4859337" y="836611"/>
            <a:ext cx="3630614" cy="5272089"/>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13.png" descr="image13.png"/>
          <p:cNvPicPr>
            <a:picLocks noChangeAspect="1"/>
          </p:cNvPicPr>
          <p:nvPr/>
        </p:nvPicPr>
        <p:blipFill>
          <a:blip r:embed="rId2"/>
          <a:stretch>
            <a:fillRect/>
          </a:stretch>
        </p:blipFill>
        <p:spPr>
          <a:xfrm>
            <a:off x="2268536" y="404811"/>
            <a:ext cx="4227514" cy="6265864"/>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image14.png" descr="image14.png"/>
          <p:cNvPicPr>
            <a:picLocks noChangeAspect="1"/>
          </p:cNvPicPr>
          <p:nvPr/>
        </p:nvPicPr>
        <p:blipFill>
          <a:blip r:embed="rId2"/>
          <a:stretch>
            <a:fillRect/>
          </a:stretch>
        </p:blipFill>
        <p:spPr>
          <a:xfrm>
            <a:off x="2627311" y="260349"/>
            <a:ext cx="4371978" cy="6192839"/>
          </a:xfrm>
          <a:prstGeom prst="rect">
            <a:avLst/>
          </a:prstGeom>
          <a:ln w="12700">
            <a:miter lim="400000"/>
          </a:ln>
        </p:spPr>
      </p:pic>
      <p:sp>
        <p:nvSpPr>
          <p:cNvPr id="206" name="Arrow"/>
          <p:cNvSpPr/>
          <p:nvPr/>
        </p:nvSpPr>
        <p:spPr>
          <a:xfrm>
            <a:off x="4658809" y="3396700"/>
            <a:ext cx="431801" cy="287339"/>
          </a:xfrm>
          <a:prstGeom prst="leftArrow">
            <a:avLst>
              <a:gd name="adj1" fmla="val 50000"/>
              <a:gd name="adj2" fmla="val 37569"/>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723900">
              <a:defRPr sz="1800">
                <a:solidFill>
                  <a:srgbClr val="FFFFFF"/>
                </a:solidFill>
                <a:effectLst>
                  <a:outerShdw blurRad="25400" dist="23998" dir="2700000" rotWithShape="0">
                    <a:srgbClr val="000000">
                      <a:alpha val="31033"/>
                    </a:srgbClr>
                  </a:outerShdw>
                </a:effectLst>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Another important feature to recognize in the pediatric chest is the normal thymic tissue in the anterior mediastinum. Normal thymic tissue,  should not be confused with a mediastinal or pulmonary mass."/>
          <p:cNvSpPr txBox="1">
            <a:spLocks noGrp="1"/>
          </p:cNvSpPr>
          <p:nvPr>
            <p:ph type="ctrTitle"/>
          </p:nvPr>
        </p:nvSpPr>
        <p:spPr>
          <a:xfrm>
            <a:off x="827087" y="1341437"/>
            <a:ext cx="7772401" cy="2819401"/>
          </a:xfrm>
          <a:prstGeom prst="rect">
            <a:avLst/>
          </a:prstGeom>
        </p:spPr>
        <p:txBody>
          <a:bodyPr>
            <a:normAutofit/>
          </a:bodyPr>
          <a:lstStyle/>
          <a:p>
            <a:pPr>
              <a:defRPr sz="1800">
                <a:solidFill>
                  <a:srgbClr val="000000"/>
                </a:solidFill>
              </a:defRPr>
            </a:pPr>
            <a:r>
              <a:rPr sz="3300">
                <a:solidFill>
                  <a:srgbClr val="FFFFFF"/>
                </a:solidFill>
              </a:rPr>
              <a:t>Another important feature to recognize in the pediatric chest is the normal thymic tissue in the anterior mediastinum. Normal thymic tissue,  should not be confused with a mediastinal or pulmonary mass</a:t>
            </a:r>
            <a:r>
              <a:rPr sz="1700">
                <a:solidFill>
                  <a:srgbClr val="FFFFFF"/>
                </a:solidFill>
              </a:rPr>
              <a:t>.</a:t>
            </a:r>
          </a:p>
        </p:txBody>
      </p:sp>
      <p:sp>
        <p:nvSpPr>
          <p:cNvPr id="209" name="Thymus gland"/>
          <p:cNvSpPr txBox="1">
            <a:spLocks noGrp="1"/>
          </p:cNvSpPr>
          <p:nvPr>
            <p:ph type="subTitle" sz="quarter" idx="1"/>
          </p:nvPr>
        </p:nvSpPr>
        <p:spPr>
          <a:xfrm>
            <a:off x="1331911" y="115887"/>
            <a:ext cx="6400803" cy="1752601"/>
          </a:xfrm>
          <a:prstGeom prst="rect">
            <a:avLst/>
          </a:prstGeom>
        </p:spPr>
        <p:txBody>
          <a:bodyPr>
            <a:normAutofit/>
          </a:bodyPr>
          <a:lstStyle/>
          <a:p>
            <a:pPr>
              <a:defRPr sz="1800">
                <a:solidFill>
                  <a:srgbClr val="000000"/>
                </a:solidFill>
              </a:defRPr>
            </a:pPr>
            <a:endParaRPr/>
          </a:p>
          <a:p>
            <a:pPr>
              <a:defRPr sz="1800">
                <a:solidFill>
                  <a:srgbClr val="000000"/>
                </a:solidFill>
              </a:defRPr>
            </a:pPr>
            <a:r>
              <a:rPr sz="3600">
                <a:solidFill>
                  <a:srgbClr val="FFFFFF"/>
                </a:solidFill>
              </a:rPr>
              <a:t>Thymus gland</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B48559-A1BD-5FFD-6077-E5D788474EE8}"/>
              </a:ext>
            </a:extLst>
          </p:cNvPr>
          <p:cNvGrpSpPr/>
          <p:nvPr/>
        </p:nvGrpSpPr>
        <p:grpSpPr>
          <a:xfrm>
            <a:off x="1793874" y="941971"/>
            <a:ext cx="5935663" cy="5459358"/>
            <a:chOff x="2564341" y="950438"/>
            <a:chExt cx="5935663" cy="5459358"/>
          </a:xfrm>
        </p:grpSpPr>
        <p:pic>
          <p:nvPicPr>
            <p:cNvPr id="211" name="image15.png" descr="image15.png"/>
            <p:cNvPicPr>
              <a:picLocks noChangeAspect="1"/>
            </p:cNvPicPr>
            <p:nvPr/>
          </p:nvPicPr>
          <p:blipFill>
            <a:blip r:embed="rId2"/>
            <a:stretch>
              <a:fillRect/>
            </a:stretch>
          </p:blipFill>
          <p:spPr>
            <a:xfrm>
              <a:off x="2564341" y="950438"/>
              <a:ext cx="5935663" cy="5459358"/>
            </a:xfrm>
            <a:prstGeom prst="rect">
              <a:avLst/>
            </a:prstGeom>
            <a:ln w="12700">
              <a:miter lim="400000"/>
            </a:ln>
          </p:spPr>
        </p:pic>
        <p:sp>
          <p:nvSpPr>
            <p:cNvPr id="212" name="Arrow"/>
            <p:cNvSpPr/>
            <p:nvPr/>
          </p:nvSpPr>
          <p:spPr>
            <a:xfrm>
              <a:off x="3940174" y="3103562"/>
              <a:ext cx="631826" cy="198438"/>
            </a:xfrm>
            <a:prstGeom prst="rightArrow">
              <a:avLst>
                <a:gd name="adj1" fmla="val 50000"/>
                <a:gd name="adj2" fmla="val 151111"/>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723900">
                <a:defRPr sz="1800">
                  <a:solidFill>
                    <a:srgbClr val="FFFFFF"/>
                  </a:solidFill>
                  <a:effectLst>
                    <a:outerShdw blurRad="25400" dist="23998" dir="2700000" rotWithShape="0">
                      <a:srgbClr val="000000">
                        <a:alpha val="31033"/>
                      </a:srgbClr>
                    </a:outerShdw>
                  </a:effectLst>
                </a:defRPr>
              </a:pPr>
              <a:endParaRP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he thymus is normally prominent on chest films during the first few years of life.…"/>
          <p:cNvSpPr txBox="1">
            <a:spLocks noGrp="1"/>
          </p:cNvSpPr>
          <p:nvPr>
            <p:ph type="body" idx="1"/>
          </p:nvPr>
        </p:nvSpPr>
        <p:spPr>
          <a:xfrm>
            <a:off x="457199" y="0"/>
            <a:ext cx="8229601" cy="6375400"/>
          </a:xfrm>
          <a:prstGeom prst="rect">
            <a:avLst/>
          </a:prstGeom>
        </p:spPr>
        <p:txBody>
          <a:bodyPr>
            <a:normAutofit/>
          </a:bodyPr>
          <a:lstStyle/>
          <a:p>
            <a:pPr marL="850194" indent="-596194">
              <a:lnSpc>
                <a:spcPct val="90000"/>
              </a:lnSpc>
              <a:buClr>
                <a:srgbClr val="FFFFFF"/>
              </a:buClr>
              <a:defRPr sz="1800">
                <a:solidFill>
                  <a:srgbClr val="000000"/>
                </a:solidFill>
              </a:defRPr>
            </a:pPr>
            <a:r>
              <a:rPr sz="2600" dirty="0">
                <a:solidFill>
                  <a:srgbClr val="FFFFFF"/>
                </a:solidFill>
              </a:rPr>
              <a:t>The thymus is normally prominent on chest films during the first few years of life.</a:t>
            </a:r>
            <a:endParaRPr sz="2600" dirty="0"/>
          </a:p>
          <a:p>
            <a:pPr marL="850194" indent="-596194">
              <a:lnSpc>
                <a:spcPct val="90000"/>
              </a:lnSpc>
              <a:buClr>
                <a:srgbClr val="FFFFFF"/>
              </a:buClr>
              <a:defRPr sz="1800">
                <a:solidFill>
                  <a:srgbClr val="000000"/>
                </a:solidFill>
              </a:defRPr>
            </a:pPr>
            <a:r>
              <a:rPr sz="2600" dirty="0">
                <a:solidFill>
                  <a:srgbClr val="FFFFFF"/>
                </a:solidFill>
              </a:rPr>
              <a:t>Less noticeable after 3-4years of ages. </a:t>
            </a:r>
            <a:endParaRPr sz="2600" dirty="0"/>
          </a:p>
          <a:p>
            <a:pPr marL="850194" indent="-596194">
              <a:lnSpc>
                <a:spcPct val="90000"/>
              </a:lnSpc>
              <a:buClr>
                <a:srgbClr val="FFFFFF"/>
              </a:buClr>
              <a:defRPr sz="1800">
                <a:solidFill>
                  <a:srgbClr val="000000"/>
                </a:solidFill>
              </a:defRPr>
            </a:pPr>
            <a:r>
              <a:rPr sz="2600" dirty="0">
                <a:solidFill>
                  <a:srgbClr val="FFFFFF"/>
                </a:solidFill>
              </a:rPr>
              <a:t>It is clearly visible to the right or left or on both sides of the mediastinum</a:t>
            </a:r>
            <a:endParaRPr sz="2600" dirty="0"/>
          </a:p>
          <a:p>
            <a:pPr marL="850194" indent="-596194">
              <a:lnSpc>
                <a:spcPct val="90000"/>
              </a:lnSpc>
              <a:buClr>
                <a:srgbClr val="FFFFFF"/>
              </a:buClr>
              <a:defRPr sz="1800">
                <a:solidFill>
                  <a:srgbClr val="000000"/>
                </a:solidFill>
              </a:defRPr>
            </a:pPr>
            <a:r>
              <a:rPr sz="2600" dirty="0">
                <a:solidFill>
                  <a:srgbClr val="FFFFFF"/>
                </a:solidFill>
              </a:rPr>
              <a:t> The usual limits in young children are from the level of the left brachiocephalic vein to the level of the pulmonary arteries inferiorly. It may, however, extend into the neck and down to the level of the diaphragm in young infants.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1.tif" descr="image1.tif"/>
          <p:cNvPicPr>
            <a:picLocks noChangeAspect="1"/>
          </p:cNvPicPr>
          <p:nvPr/>
        </p:nvPicPr>
        <p:blipFill>
          <a:blip r:embed="rId2"/>
          <a:stretch>
            <a:fillRect/>
          </a:stretch>
        </p:blipFill>
        <p:spPr>
          <a:xfrm>
            <a:off x="2032000" y="859062"/>
            <a:ext cx="5080000" cy="5854701"/>
          </a:xfrm>
          <a:prstGeom prst="rect">
            <a:avLst/>
          </a:prstGeom>
          <a:ln w="12700">
            <a:miter lim="400000"/>
          </a:ln>
        </p:spPr>
      </p:pic>
      <p:sp>
        <p:nvSpPr>
          <p:cNvPr id="141" name="Anatomy"/>
          <p:cNvSpPr txBox="1"/>
          <p:nvPr/>
        </p:nvSpPr>
        <p:spPr>
          <a:xfrm>
            <a:off x="3865463" y="243499"/>
            <a:ext cx="1413074"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Anatomy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In the right chest it often has a typical sail shape with a horizontal lower border and an outer border paralleling the chest wall. It frequently abuts anterior ribs leading to an undulating appearance."/>
          <p:cNvSpPr txBox="1">
            <a:spLocks noGrp="1"/>
          </p:cNvSpPr>
          <p:nvPr>
            <p:ph type="body" idx="1"/>
          </p:nvPr>
        </p:nvSpPr>
        <p:spPr>
          <a:xfrm>
            <a:off x="889000" y="118534"/>
            <a:ext cx="7366000" cy="5080000"/>
          </a:xfrm>
          <a:prstGeom prst="rect">
            <a:avLst/>
          </a:prstGeom>
        </p:spPr>
        <p:txBody>
          <a:bodyPr>
            <a:normAutofit/>
          </a:bodyPr>
          <a:lstStyle>
            <a:lvl1pPr marL="850194" indent="-596194">
              <a:lnSpc>
                <a:spcPct val="90000"/>
              </a:lnSpc>
              <a:buClr>
                <a:srgbClr val="FFFFFF"/>
              </a:buClr>
              <a:defRPr sz="2600"/>
            </a:lvl1pPr>
          </a:lstStyle>
          <a:p>
            <a:pPr>
              <a:defRPr sz="1800">
                <a:solidFill>
                  <a:srgbClr val="000000"/>
                </a:solidFill>
              </a:defRPr>
            </a:pPr>
            <a:r>
              <a:rPr sz="2600" dirty="0">
                <a:solidFill>
                  <a:srgbClr val="FFFFFF"/>
                </a:solidFill>
              </a:rPr>
              <a:t>In the right chest it often has a typical sail shape with a horizontal lower border and an outer border paralleling the chest wall. It frequently abuts anterior ribs leading to an undulating appearance.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he normal thymus is not typically very radio-opaque but it usually permits visualization of pulmonary vessels through it, it does not compress the airway or adjacent vasculature. In most neonates, temporary thymic involution is seen during episodes of a"/>
          <p:cNvSpPr txBox="1">
            <a:spLocks noGrp="1"/>
          </p:cNvSpPr>
          <p:nvPr>
            <p:ph type="body" idx="1"/>
          </p:nvPr>
        </p:nvSpPr>
        <p:spPr>
          <a:xfrm>
            <a:off x="948267" y="160867"/>
            <a:ext cx="7366000" cy="5080000"/>
          </a:xfrm>
          <a:prstGeom prst="rect">
            <a:avLst/>
          </a:prstGeom>
        </p:spPr>
        <p:txBody>
          <a:bodyPr>
            <a:normAutofit/>
          </a:bodyPr>
          <a:lstStyle/>
          <a:p>
            <a:pPr marL="342900" indent="-302259">
              <a:lnSpc>
                <a:spcPct val="90000"/>
              </a:lnSpc>
              <a:buSzTx/>
              <a:buNone/>
              <a:defRPr sz="1800">
                <a:solidFill>
                  <a:srgbClr val="000000"/>
                </a:solidFill>
              </a:defRPr>
            </a:pPr>
            <a:endParaRPr dirty="0"/>
          </a:p>
          <a:p>
            <a:pPr marL="945444" indent="-691444">
              <a:lnSpc>
                <a:spcPct val="90000"/>
              </a:lnSpc>
              <a:buClr>
                <a:srgbClr val="FFFFFF"/>
              </a:buClr>
              <a:defRPr sz="1800">
                <a:solidFill>
                  <a:srgbClr val="000000"/>
                </a:solidFill>
              </a:defRPr>
            </a:pPr>
            <a:r>
              <a:rPr sz="2800" dirty="0">
                <a:solidFill>
                  <a:srgbClr val="FFFFFF"/>
                </a:solidFill>
              </a:rPr>
              <a:t>The normal thymus is not typically very radio-opaque but it usually permits visualization of pulmonary vessels through it, it does not compress the airway or adjacent vasculature. In most neonates, temporary thymic involution is seen during episodes of acute illness. </a:t>
            </a:r>
          </a:p>
          <a:p>
            <a:pPr marL="945444" indent="-691444">
              <a:lnSpc>
                <a:spcPct val="90000"/>
              </a:lnSpc>
              <a:buClr>
                <a:srgbClr val="FFFFFF"/>
              </a:buClr>
              <a:defRPr sz="1800">
                <a:solidFill>
                  <a:srgbClr val="000000"/>
                </a:solidFill>
              </a:defRPr>
            </a:pPr>
            <a:r>
              <a:rPr sz="2800" dirty="0">
                <a:solidFill>
                  <a:srgbClr val="FFFFFF"/>
                </a:solidFill>
              </a:rPr>
              <a:t>Thymic rebound or regrowth is often seen after recovery from a severe illness or after chemotherapy.</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16.png" descr="image16.png"/>
          <p:cNvPicPr>
            <a:picLocks noChangeAspect="1"/>
          </p:cNvPicPr>
          <p:nvPr/>
        </p:nvPicPr>
        <p:blipFill>
          <a:blip r:embed="rId2"/>
          <a:stretch>
            <a:fillRect/>
          </a:stretch>
        </p:blipFill>
        <p:spPr>
          <a:xfrm>
            <a:off x="179386" y="188911"/>
            <a:ext cx="4037014" cy="4392614"/>
          </a:xfrm>
          <a:prstGeom prst="rect">
            <a:avLst/>
          </a:prstGeom>
          <a:ln w="12700">
            <a:miter lim="400000"/>
          </a:ln>
        </p:spPr>
      </p:pic>
      <p:pic>
        <p:nvPicPr>
          <p:cNvPr id="221" name="image17.png" descr="image17.png"/>
          <p:cNvPicPr>
            <a:picLocks noChangeAspect="1"/>
          </p:cNvPicPr>
          <p:nvPr/>
        </p:nvPicPr>
        <p:blipFill>
          <a:blip r:embed="rId3"/>
          <a:stretch>
            <a:fillRect/>
          </a:stretch>
        </p:blipFill>
        <p:spPr>
          <a:xfrm>
            <a:off x="4500562" y="2133600"/>
            <a:ext cx="4275139" cy="4044950"/>
          </a:xfrm>
          <a:prstGeom prst="rect">
            <a:avLst/>
          </a:prstGeom>
          <a:ln w="12700">
            <a:miter lim="400000"/>
          </a:ln>
        </p:spPr>
      </p:pic>
      <p:sp>
        <p:nvSpPr>
          <p:cNvPr id="222" name="Arrow"/>
          <p:cNvSpPr/>
          <p:nvPr/>
        </p:nvSpPr>
        <p:spPr>
          <a:xfrm>
            <a:off x="900112" y="2636836"/>
            <a:ext cx="360364" cy="71439"/>
          </a:xfrm>
          <a:prstGeom prst="rightArrow">
            <a:avLst>
              <a:gd name="adj1" fmla="val 50000"/>
              <a:gd name="adj2" fmla="val 126111"/>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723900">
              <a:defRPr sz="1800">
                <a:solidFill>
                  <a:srgbClr val="FFFFFF"/>
                </a:solidFill>
                <a:effectLst>
                  <a:outerShdw blurRad="25400" dist="23998" dir="2700000" rotWithShape="0">
                    <a:srgbClr val="000000">
                      <a:alpha val="31033"/>
                    </a:srgbClr>
                  </a:outerShdw>
                </a:effectLst>
              </a:defRPr>
            </a:pPr>
            <a:endParaRPr/>
          </a:p>
        </p:txBody>
      </p:sp>
      <p:sp>
        <p:nvSpPr>
          <p:cNvPr id="223" name="Arrow"/>
          <p:cNvSpPr/>
          <p:nvPr/>
        </p:nvSpPr>
        <p:spPr>
          <a:xfrm>
            <a:off x="3563937" y="2420936"/>
            <a:ext cx="288927" cy="71439"/>
          </a:xfrm>
          <a:prstGeom prst="leftArrow">
            <a:avLst>
              <a:gd name="adj1" fmla="val 50000"/>
              <a:gd name="adj2" fmla="val 101111"/>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723900">
              <a:defRPr sz="1800">
                <a:solidFill>
                  <a:srgbClr val="FFFFFF"/>
                </a:solidFill>
                <a:effectLst>
                  <a:outerShdw blurRad="25400" dist="23998" dir="2700000" rotWithShape="0">
                    <a:srgbClr val="000000">
                      <a:alpha val="31033"/>
                    </a:srgbClr>
                  </a:outerShdw>
                </a:effectLst>
              </a:defRPr>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neumothorax, Pneumomediastinum, Pneumopericardium"/>
          <p:cNvSpPr txBox="1">
            <a:spLocks noGrp="1"/>
          </p:cNvSpPr>
          <p:nvPr>
            <p:ph type="ctrTitle"/>
          </p:nvPr>
        </p:nvSpPr>
        <p:spPr>
          <a:xfrm>
            <a:off x="889000" y="1155700"/>
            <a:ext cx="7366000" cy="2324100"/>
          </a:xfrm>
          <a:prstGeom prst="rect">
            <a:avLst/>
          </a:prstGeom>
        </p:spPr>
        <p:txBody>
          <a:bodyPr>
            <a:normAutofit fontScale="90000"/>
          </a:bodyPr>
          <a:lstStyle>
            <a:lvl1pPr defTabSz="373888">
              <a:defRPr sz="5152"/>
            </a:lvl1pPr>
          </a:lstStyle>
          <a:p>
            <a:pPr>
              <a:defRPr sz="1656">
                <a:solidFill>
                  <a:srgbClr val="000000"/>
                </a:solidFill>
              </a:defRPr>
            </a:pPr>
            <a:r>
              <a:rPr sz="5152">
                <a:solidFill>
                  <a:srgbClr val="FFFFFF"/>
                </a:solidFill>
              </a:rPr>
              <a:t>Pneumothorax, Pneumomediastinum, Pneumopericardium</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4.jpeg" descr="image4.jpeg"/>
          <p:cNvPicPr>
            <a:picLocks noChangeAspect="1"/>
          </p:cNvPicPr>
          <p:nvPr/>
        </p:nvPicPr>
        <p:blipFill>
          <a:blip r:embed="rId2"/>
          <a:srcRect t="5384"/>
          <a:stretch>
            <a:fillRect/>
          </a:stretch>
        </p:blipFill>
        <p:spPr>
          <a:xfrm>
            <a:off x="1331911" y="549274"/>
            <a:ext cx="6480178" cy="5965826"/>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he presence of free air either in the chest or abdomen is a frequent complication of disease and therapy in the neonatal setting.…"/>
          <p:cNvSpPr txBox="1">
            <a:spLocks noGrp="1"/>
          </p:cNvSpPr>
          <p:nvPr>
            <p:ph type="body" idx="1"/>
          </p:nvPr>
        </p:nvSpPr>
        <p:spPr>
          <a:xfrm>
            <a:off x="468312" y="549274"/>
            <a:ext cx="8229601" cy="5576889"/>
          </a:xfrm>
          <a:prstGeom prst="rect">
            <a:avLst/>
          </a:prstGeom>
        </p:spPr>
        <p:txBody>
          <a:bodyPr>
            <a:normAutofit/>
          </a:bodyPr>
          <a:lstStyle/>
          <a:p>
            <a:pPr marL="945444" indent="-691444">
              <a:lnSpc>
                <a:spcPct val="90000"/>
              </a:lnSpc>
              <a:buClr>
                <a:srgbClr val="FFFFFF"/>
              </a:buClr>
              <a:defRPr sz="1800">
                <a:solidFill>
                  <a:srgbClr val="000000"/>
                </a:solidFill>
              </a:defRPr>
            </a:pPr>
            <a:r>
              <a:rPr sz="2800">
                <a:solidFill>
                  <a:srgbClr val="FFFFFF"/>
                </a:solidFill>
              </a:rPr>
              <a:t>The presence of free air either in the chest or abdomen is a frequent complication of disease and therapy in the neonatal setting. </a:t>
            </a:r>
          </a:p>
          <a:p>
            <a:pPr marL="945444" indent="-691444">
              <a:lnSpc>
                <a:spcPct val="90000"/>
              </a:lnSpc>
              <a:buClr>
                <a:srgbClr val="FFFFFF"/>
              </a:buClr>
              <a:defRPr sz="1800">
                <a:solidFill>
                  <a:srgbClr val="000000"/>
                </a:solidFill>
              </a:defRPr>
            </a:pPr>
            <a:r>
              <a:rPr sz="2800">
                <a:solidFill>
                  <a:srgbClr val="FFFFFF"/>
                </a:solidFill>
              </a:rPr>
              <a:t>All exams should be thoroughly scrutinized for the presence of pneumothorax, pneumomediastinum, or pneumoperitoneum. </a:t>
            </a:r>
          </a:p>
          <a:p>
            <a:pPr marL="945444" indent="-691444">
              <a:lnSpc>
                <a:spcPct val="90000"/>
              </a:lnSpc>
              <a:buClr>
                <a:srgbClr val="FFFFFF"/>
              </a:buClr>
              <a:defRPr sz="1800">
                <a:solidFill>
                  <a:srgbClr val="000000"/>
                </a:solidFill>
              </a:defRPr>
            </a:pPr>
            <a:r>
              <a:rPr sz="2800">
                <a:solidFill>
                  <a:srgbClr val="FFFFFF"/>
                </a:solidFill>
              </a:rPr>
              <a:t>A decubitis CXR, with the side of interest upright, should be obtained to evaluate for a pneumothorax.</a:t>
            </a:r>
          </a:p>
          <a:p>
            <a:pPr marL="945444" indent="-691444">
              <a:lnSpc>
                <a:spcPct val="90000"/>
              </a:lnSpc>
              <a:buClr>
                <a:srgbClr val="FFFFFF"/>
              </a:buClr>
              <a:defRPr sz="1800">
                <a:solidFill>
                  <a:srgbClr val="000000"/>
                </a:solidFill>
              </a:defRPr>
            </a:pPr>
            <a:r>
              <a:rPr sz="2800">
                <a:solidFill>
                  <a:srgbClr val="FFFFFF"/>
                </a:solidFill>
              </a:rPr>
              <a:t>If the child cannot be positioned for the decubitis exam then a cross table lateral chest XR.</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neumothorax occurs spontaneously in a few newborn infants, more commonly occurs as a complication of ventilator therapy in hyaline membrane disease.…"/>
          <p:cNvSpPr txBox="1">
            <a:spLocks noGrp="1"/>
          </p:cNvSpPr>
          <p:nvPr>
            <p:ph type="body" idx="1"/>
          </p:nvPr>
        </p:nvSpPr>
        <p:spPr>
          <a:prstGeom prst="rect">
            <a:avLst/>
          </a:prstGeom>
        </p:spPr>
        <p:txBody>
          <a:bodyPr>
            <a:normAutofit/>
          </a:bodyPr>
          <a:lstStyle/>
          <a:p>
            <a:pPr marL="945444" indent="-691444">
              <a:buClr>
                <a:srgbClr val="FFFFFF"/>
              </a:buClr>
              <a:defRPr sz="1800">
                <a:solidFill>
                  <a:srgbClr val="000000"/>
                </a:solidFill>
              </a:defRPr>
            </a:pPr>
            <a:r>
              <a:rPr sz="2800">
                <a:solidFill>
                  <a:srgbClr val="FFFFFF"/>
                </a:solidFill>
              </a:rPr>
              <a:t>Pneumothorax occurs spontaneously in a few newborn infants, more commonly occurs as a complication of ventilator therapy in hyaline membrane disease. </a:t>
            </a:r>
          </a:p>
          <a:p>
            <a:pPr marL="945444" indent="-691444">
              <a:buClr>
                <a:srgbClr val="FFFFFF"/>
              </a:buClr>
              <a:defRPr sz="1800">
                <a:solidFill>
                  <a:srgbClr val="000000"/>
                </a:solidFill>
              </a:defRPr>
            </a:pPr>
            <a:r>
              <a:rPr sz="2800">
                <a:solidFill>
                  <a:srgbClr val="FFFFFF"/>
                </a:solidFill>
              </a:rPr>
              <a:t>Classically a pneumothorax appears as an area of radiolucency between the edge of the lung and the chest wall and absence of lung markings peripherally.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In neonates the signs are more subtle, the side of the chest with the pneumothorax is more radiolucent than the normal side, the edge of the mediastinum and sometimes the diaphragm may be more sharply defined than normal, this is the so called etched hea"/>
          <p:cNvSpPr txBox="1">
            <a:spLocks noGrp="1"/>
          </p:cNvSpPr>
          <p:nvPr>
            <p:ph type="body" idx="1"/>
          </p:nvPr>
        </p:nvSpPr>
        <p:spPr>
          <a:xfrm>
            <a:off x="468312" y="692149"/>
            <a:ext cx="8229601" cy="5792789"/>
          </a:xfrm>
          <a:prstGeom prst="rect">
            <a:avLst/>
          </a:prstGeom>
        </p:spPr>
        <p:txBody>
          <a:bodyPr>
            <a:normAutofit/>
          </a:bodyPr>
          <a:lstStyle/>
          <a:p>
            <a:pPr marL="698499" indent="-444499">
              <a:lnSpc>
                <a:spcPct val="90000"/>
              </a:lnSpc>
              <a:buClr>
                <a:srgbClr val="FFFFFF"/>
              </a:buClr>
              <a:defRPr sz="2500">
                <a:solidFill>
                  <a:srgbClr val="000000"/>
                </a:solidFill>
              </a:defRPr>
            </a:pPr>
            <a:r>
              <a:rPr>
                <a:solidFill>
                  <a:srgbClr val="FFFFFF"/>
                </a:solidFill>
              </a:rPr>
              <a:t>In neonates the signs are more subtle, the side of the chest with the pneumothorax is more radiolucent than the normal side, the edge of the mediastinum and sometimes the diaphragm may be more sharply defined than normal, this is the so called </a:t>
            </a:r>
            <a:r>
              <a:rPr b="1" i="1">
                <a:solidFill>
                  <a:srgbClr val="FFFFFF"/>
                </a:solidFill>
                <a:latin typeface="Arial"/>
                <a:ea typeface="Arial"/>
                <a:cs typeface="Arial"/>
                <a:sym typeface="Arial"/>
              </a:rPr>
              <a:t>etched heart border sign</a:t>
            </a:r>
            <a:r>
              <a:rPr>
                <a:solidFill>
                  <a:srgbClr val="FFFFFF"/>
                </a:solidFill>
              </a:rPr>
              <a:t>, and is due to interposition of air in the pleural cavity between the heart and lung giving a clear outline. </a:t>
            </a:r>
          </a:p>
          <a:p>
            <a:pPr marL="698499" indent="-444499">
              <a:lnSpc>
                <a:spcPct val="90000"/>
              </a:lnSpc>
              <a:buClr>
                <a:srgbClr val="FFFFFF"/>
              </a:buClr>
              <a:defRPr sz="2500">
                <a:solidFill>
                  <a:srgbClr val="000000"/>
                </a:solidFill>
              </a:defRPr>
            </a:pPr>
            <a:r>
              <a:rPr>
                <a:solidFill>
                  <a:srgbClr val="FFFFFF"/>
                </a:solidFill>
              </a:rPr>
              <a:t>The air sometimes causes elevation of the thymus gland from the mediastinum giving the appearance of </a:t>
            </a:r>
            <a:r>
              <a:rPr b="1" i="1">
                <a:solidFill>
                  <a:srgbClr val="FFFFFF"/>
                </a:solidFill>
                <a:latin typeface="Arial"/>
                <a:ea typeface="Arial"/>
                <a:cs typeface="Arial"/>
                <a:sym typeface="Arial"/>
              </a:rPr>
              <a:t>angel wings</a:t>
            </a:r>
            <a:r>
              <a:rPr i="1">
                <a:solidFill>
                  <a:srgbClr val="FFFFFF"/>
                </a:solidFill>
                <a:latin typeface="Arial"/>
                <a:ea typeface="Arial"/>
                <a:cs typeface="Arial"/>
                <a:sym typeface="Arial"/>
              </a:rPr>
              <a:t>.</a:t>
            </a:r>
            <a:r>
              <a:rPr>
                <a:solidFill>
                  <a:srgbClr val="FFFFFF"/>
                </a:solidFill>
              </a:rPr>
              <a:t> The hyperlucent costophrenic angle is known as the </a:t>
            </a:r>
            <a:r>
              <a:rPr b="1" i="1">
                <a:solidFill>
                  <a:srgbClr val="FFFFFF"/>
                </a:solidFill>
                <a:latin typeface="Arial"/>
                <a:ea typeface="Arial"/>
                <a:cs typeface="Arial"/>
                <a:sym typeface="Arial"/>
              </a:rPr>
              <a:t>deep sulcus sign</a:t>
            </a:r>
            <a:r>
              <a:rPr>
                <a:solidFill>
                  <a:srgbClr val="FFFFFF"/>
                </a:solidFill>
              </a:rPr>
              <a:t>.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18.png" descr="image18.png"/>
          <p:cNvPicPr>
            <a:picLocks noChangeAspect="1"/>
          </p:cNvPicPr>
          <p:nvPr/>
        </p:nvPicPr>
        <p:blipFill>
          <a:blip r:embed="rId2"/>
          <a:stretch>
            <a:fillRect/>
          </a:stretch>
        </p:blipFill>
        <p:spPr>
          <a:xfrm>
            <a:off x="457200" y="1600200"/>
            <a:ext cx="4038600" cy="4530725"/>
          </a:xfrm>
          <a:prstGeom prst="rect">
            <a:avLst/>
          </a:prstGeom>
          <a:ln w="12700">
            <a:miter lim="400000"/>
          </a:ln>
        </p:spPr>
      </p:pic>
      <p:pic>
        <p:nvPicPr>
          <p:cNvPr id="236" name="image19.png" descr="image19.png"/>
          <p:cNvPicPr>
            <a:picLocks noChangeAspect="1"/>
          </p:cNvPicPr>
          <p:nvPr/>
        </p:nvPicPr>
        <p:blipFill>
          <a:blip r:embed="rId3"/>
          <a:stretch>
            <a:fillRect/>
          </a:stretch>
        </p:blipFill>
        <p:spPr>
          <a:xfrm>
            <a:off x="4648200" y="1600200"/>
            <a:ext cx="4038600" cy="4530725"/>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image20.png" descr="image20.png"/>
          <p:cNvPicPr>
            <a:picLocks noChangeAspect="1"/>
          </p:cNvPicPr>
          <p:nvPr/>
        </p:nvPicPr>
        <p:blipFill>
          <a:blip r:embed="rId2"/>
          <a:stretch>
            <a:fillRect/>
          </a:stretch>
        </p:blipFill>
        <p:spPr>
          <a:xfrm>
            <a:off x="1619249" y="476249"/>
            <a:ext cx="6408739" cy="560863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Double-tap to edit"/>
          <p:cNvSpPr txBox="1">
            <a:spLocks noGrp="1"/>
          </p:cNvSpPr>
          <p:nvPr>
            <p:ph type="body" idx="1"/>
          </p:nvPr>
        </p:nvSpPr>
        <p:spPr>
          <a:prstGeom prst="rect">
            <a:avLst/>
          </a:prstGeom>
        </p:spPr>
        <p:txBody>
          <a:bodyPr>
            <a:normAutofit/>
          </a:bodyPr>
          <a:lstStyle/>
          <a:p>
            <a:endParaRPr/>
          </a:p>
        </p:txBody>
      </p:sp>
      <p:pic>
        <p:nvPicPr>
          <p:cNvPr id="144" name="image2.tif" descr="image2.tif"/>
          <p:cNvPicPr>
            <a:picLocks noChangeAspect="1"/>
          </p:cNvPicPr>
          <p:nvPr/>
        </p:nvPicPr>
        <p:blipFill>
          <a:blip r:embed="rId2"/>
          <a:stretch>
            <a:fillRect/>
          </a:stretch>
        </p:blipFill>
        <p:spPr>
          <a:xfrm>
            <a:off x="1003300" y="406400"/>
            <a:ext cx="7137400" cy="6045200"/>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Air in the mediastinum is an occasional complication of a pneumothorax. And appears as a band of decrease attenuation against the heart. It can extend  over the diaphragm between the two layers of pleura and can extend up into the neck.…"/>
          <p:cNvSpPr txBox="1">
            <a:spLocks noGrp="1"/>
          </p:cNvSpPr>
          <p:nvPr>
            <p:ph type="body" idx="1"/>
          </p:nvPr>
        </p:nvSpPr>
        <p:spPr>
          <a:prstGeom prst="rect">
            <a:avLst/>
          </a:prstGeom>
        </p:spPr>
        <p:txBody>
          <a:bodyPr>
            <a:normAutofit/>
          </a:bodyPr>
          <a:lstStyle/>
          <a:p>
            <a:pPr marL="945444" indent="-691444">
              <a:lnSpc>
                <a:spcPct val="90000"/>
              </a:lnSpc>
              <a:buClr>
                <a:srgbClr val="FFFFFF"/>
              </a:buClr>
              <a:defRPr sz="1800">
                <a:solidFill>
                  <a:srgbClr val="000000"/>
                </a:solidFill>
              </a:defRPr>
            </a:pPr>
            <a:r>
              <a:rPr sz="2800">
                <a:solidFill>
                  <a:srgbClr val="FFFFFF"/>
                </a:solidFill>
              </a:rPr>
              <a:t>Air in the mediastinum is an occasional complication of a pneumothorax. And appears as a band of decrease attenuation against the heart. It can extend  over the diaphragm between the two layers of pleura and can extend up into the neck. </a:t>
            </a:r>
          </a:p>
          <a:p>
            <a:pPr marL="945444" indent="-691444">
              <a:lnSpc>
                <a:spcPct val="90000"/>
              </a:lnSpc>
              <a:buClr>
                <a:srgbClr val="FFFFFF"/>
              </a:buClr>
              <a:defRPr sz="1800">
                <a:solidFill>
                  <a:srgbClr val="000000"/>
                </a:solidFill>
              </a:defRPr>
            </a:pPr>
            <a:r>
              <a:rPr sz="2800">
                <a:solidFill>
                  <a:srgbClr val="FFFFFF"/>
                </a:solidFill>
              </a:rPr>
              <a:t>Air in the pericardium has a similar appearance but is restricted by the reflections of the pericardium rather than the whole mediastinum outline.</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image21.png" descr="image21.png"/>
          <p:cNvPicPr>
            <a:picLocks noChangeAspect="1"/>
          </p:cNvPicPr>
          <p:nvPr/>
        </p:nvPicPr>
        <p:blipFill>
          <a:blip r:embed="rId2"/>
          <a:stretch>
            <a:fillRect/>
          </a:stretch>
        </p:blipFill>
        <p:spPr>
          <a:xfrm>
            <a:off x="1690686" y="647700"/>
            <a:ext cx="5762628" cy="5562600"/>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image22.png" descr="image22.png"/>
          <p:cNvPicPr>
            <a:picLocks noChangeAspect="1"/>
          </p:cNvPicPr>
          <p:nvPr/>
        </p:nvPicPr>
        <p:blipFill>
          <a:blip r:embed="rId2"/>
          <a:srcRect l="28648" t="4183" r="12616" b="5807"/>
          <a:stretch>
            <a:fillRect/>
          </a:stretch>
        </p:blipFill>
        <p:spPr>
          <a:xfrm>
            <a:off x="1187449" y="404811"/>
            <a:ext cx="6745289" cy="5695953"/>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image23.png" descr="image23.png"/>
          <p:cNvPicPr>
            <a:picLocks noChangeAspect="1"/>
          </p:cNvPicPr>
          <p:nvPr/>
        </p:nvPicPr>
        <p:blipFill>
          <a:blip r:embed="rId2"/>
          <a:stretch>
            <a:fillRect/>
          </a:stretch>
        </p:blipFill>
        <p:spPr>
          <a:xfrm>
            <a:off x="1192212" y="0"/>
            <a:ext cx="6759576" cy="6858000"/>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image25.png" descr="image25.png"/>
          <p:cNvPicPr>
            <a:picLocks noChangeAspect="1"/>
          </p:cNvPicPr>
          <p:nvPr/>
        </p:nvPicPr>
        <p:blipFill>
          <a:blip r:embed="rId2"/>
          <a:stretch>
            <a:fillRect/>
          </a:stretch>
        </p:blipFill>
        <p:spPr>
          <a:xfrm>
            <a:off x="1476375" y="404811"/>
            <a:ext cx="6121402" cy="5822953"/>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oreign Body Inhalation"/>
          <p:cNvSpPr txBox="1">
            <a:spLocks noGrp="1"/>
          </p:cNvSpPr>
          <p:nvPr>
            <p:ph type="ctrTitle"/>
          </p:nvPr>
        </p:nvSpPr>
        <p:spPr>
          <a:xfrm>
            <a:off x="889000" y="1155700"/>
            <a:ext cx="7366000" cy="2324100"/>
          </a:xfrm>
          <a:prstGeom prst="rect">
            <a:avLst/>
          </a:prstGeom>
        </p:spPr>
        <p:txBody>
          <a:bodyPr>
            <a:normAutofit/>
          </a:bodyPr>
          <a:lstStyle/>
          <a:p>
            <a:pPr>
              <a:defRPr sz="1800">
                <a:solidFill>
                  <a:srgbClr val="000000"/>
                </a:solidFill>
              </a:defRPr>
            </a:pPr>
            <a:r>
              <a:rPr sz="5600">
                <a:solidFill>
                  <a:srgbClr val="FFFFFF"/>
                </a:solidFill>
              </a:rPr>
              <a:t>Foreign Body Inhalation</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Only large inhaled foreign bodies lodge in the trachea, smaller objects lodge in the bronchial tree and affect the lower lobes or on the right, the middle lobe.…"/>
          <p:cNvSpPr txBox="1">
            <a:spLocks noGrp="1"/>
          </p:cNvSpPr>
          <p:nvPr>
            <p:ph type="body" idx="1"/>
          </p:nvPr>
        </p:nvSpPr>
        <p:spPr>
          <a:xfrm>
            <a:off x="250825" y="765174"/>
            <a:ext cx="8229600" cy="5792789"/>
          </a:xfrm>
          <a:prstGeom prst="rect">
            <a:avLst/>
          </a:prstGeom>
        </p:spPr>
        <p:txBody>
          <a:bodyPr>
            <a:normAutofit/>
          </a:bodyPr>
          <a:lstStyle/>
          <a:p>
            <a:pPr marL="850194" indent="-596194">
              <a:buClr>
                <a:srgbClr val="FFFFFF"/>
              </a:buClr>
              <a:defRPr sz="1800">
                <a:solidFill>
                  <a:srgbClr val="000000"/>
                </a:solidFill>
              </a:defRPr>
            </a:pPr>
            <a:r>
              <a:rPr sz="2600">
                <a:solidFill>
                  <a:srgbClr val="FFFFFF"/>
                </a:solidFill>
              </a:rPr>
              <a:t>Only large inhaled foreign bodies lodge in the trachea, smaller objects lodge in the bronchial tree and affect the lower lobes or on the right, the middle lobe. </a:t>
            </a:r>
            <a:endParaRPr sz="2600"/>
          </a:p>
          <a:p>
            <a:pPr marL="850194" indent="-596194">
              <a:buClr>
                <a:srgbClr val="FFFFFF"/>
              </a:buClr>
              <a:defRPr sz="1800">
                <a:solidFill>
                  <a:srgbClr val="000000"/>
                </a:solidFill>
              </a:defRPr>
            </a:pPr>
            <a:r>
              <a:rPr sz="2600">
                <a:solidFill>
                  <a:srgbClr val="FFFFFF"/>
                </a:solidFill>
              </a:rPr>
              <a:t>Very small foreign bodies, may migrate to the peripheral bronchi, penetrate them and cause the formation of a granuloma around them. Inorganic foreign bodies are usually inert and their effects are due to mechanical obstruction of the airway and to direct injury to the bronchial wall. Organic matter, not only causes mechanical problems but also local inflammation, which may cause stenosis. </a:t>
            </a:r>
            <a:endParaRPr sz="2600"/>
          </a:p>
          <a:p>
            <a:pPr marL="850194" indent="-596194">
              <a:buClr>
                <a:srgbClr val="FFFFFF"/>
              </a:buClr>
              <a:defRPr sz="1800">
                <a:solidFill>
                  <a:srgbClr val="000000"/>
                </a:solidFill>
              </a:defRPr>
            </a:pPr>
            <a:r>
              <a:rPr sz="2600">
                <a:solidFill>
                  <a:srgbClr val="FFFFFF"/>
                </a:solidFill>
              </a:rPr>
              <a:t>85% of foreign bodies are non-opaque.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Radiographic investigation include paired inspiratory and expiratory films or, if easier, brief fluoroscopy.…"/>
          <p:cNvSpPr txBox="1">
            <a:spLocks noGrp="1"/>
          </p:cNvSpPr>
          <p:nvPr>
            <p:ph type="body" idx="1"/>
          </p:nvPr>
        </p:nvSpPr>
        <p:spPr>
          <a:xfrm>
            <a:off x="468312" y="333374"/>
            <a:ext cx="8229601" cy="5865814"/>
          </a:xfrm>
          <a:prstGeom prst="rect">
            <a:avLst/>
          </a:prstGeom>
        </p:spPr>
        <p:txBody>
          <a:bodyPr>
            <a:normAutofit lnSpcReduction="10000"/>
          </a:bodyPr>
          <a:lstStyle/>
          <a:p>
            <a:pPr marL="907626" indent="-663786" defTabSz="390143">
              <a:lnSpc>
                <a:spcPct val="90000"/>
              </a:lnSpc>
              <a:spcBef>
                <a:spcPts val="3100"/>
              </a:spcBef>
              <a:buClr>
                <a:srgbClr val="FFFFFF"/>
              </a:buClr>
              <a:defRPr sz="1727">
                <a:solidFill>
                  <a:srgbClr val="000000"/>
                </a:solidFill>
              </a:defRPr>
            </a:pPr>
            <a:r>
              <a:rPr sz="2688">
                <a:solidFill>
                  <a:srgbClr val="FFFFFF"/>
                </a:solidFill>
              </a:rPr>
              <a:t>Radiographic investigation include paired inspiratory and expiratory films or, if easier, brief fluoroscopy. </a:t>
            </a:r>
          </a:p>
          <a:p>
            <a:pPr marL="907626" indent="-663786" defTabSz="390143">
              <a:lnSpc>
                <a:spcPct val="90000"/>
              </a:lnSpc>
              <a:spcBef>
                <a:spcPts val="3100"/>
              </a:spcBef>
              <a:buClr>
                <a:srgbClr val="FFFFFF"/>
              </a:buClr>
              <a:defRPr sz="1727">
                <a:solidFill>
                  <a:srgbClr val="000000"/>
                </a:solidFill>
              </a:defRPr>
            </a:pPr>
            <a:r>
              <a:rPr sz="2688">
                <a:solidFill>
                  <a:srgbClr val="FFFFFF"/>
                </a:solidFill>
              </a:rPr>
              <a:t>Decubitus films are an alternative mainly in young children, where both sides are taken. The lung with air trapping will not compress in the dependent position. </a:t>
            </a:r>
          </a:p>
          <a:p>
            <a:pPr marL="907626" indent="-663786" defTabSz="390143">
              <a:lnSpc>
                <a:spcPct val="90000"/>
              </a:lnSpc>
              <a:spcBef>
                <a:spcPts val="3100"/>
              </a:spcBef>
              <a:buClr>
                <a:srgbClr val="FFFFFF"/>
              </a:buClr>
              <a:defRPr sz="1727">
                <a:solidFill>
                  <a:srgbClr val="000000"/>
                </a:solidFill>
              </a:defRPr>
            </a:pPr>
            <a:r>
              <a:rPr sz="2688">
                <a:solidFill>
                  <a:srgbClr val="FFFFFF"/>
                </a:solidFill>
              </a:rPr>
              <a:t>One lung or lobe may be hyperlucent or hyperinflated, with air trapping on expiration, known as obstructive emphysema, due to a ball valve obstruction, allowing entry of air during inspiration, but not allowing escape in expiration. </a:t>
            </a:r>
          </a:p>
          <a:p>
            <a:pPr marL="907626" indent="-663786" defTabSz="390143">
              <a:lnSpc>
                <a:spcPct val="90000"/>
              </a:lnSpc>
              <a:spcBef>
                <a:spcPts val="3100"/>
              </a:spcBef>
              <a:buClr>
                <a:srgbClr val="FFFFFF"/>
              </a:buClr>
              <a:defRPr sz="1727">
                <a:solidFill>
                  <a:srgbClr val="000000"/>
                </a:solidFill>
              </a:defRPr>
            </a:pPr>
            <a:r>
              <a:rPr sz="2688">
                <a:solidFill>
                  <a:srgbClr val="FFFFFF"/>
                </a:solidFill>
              </a:rPr>
              <a:t>Complete bronchial obstruction can cause distal atelectasis.</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image26.png" descr="image26.png"/>
          <p:cNvPicPr>
            <a:picLocks noChangeAspect="1"/>
          </p:cNvPicPr>
          <p:nvPr/>
        </p:nvPicPr>
        <p:blipFill>
          <a:blip r:embed="rId2"/>
          <a:stretch>
            <a:fillRect/>
          </a:stretch>
        </p:blipFill>
        <p:spPr>
          <a:xfrm>
            <a:off x="1692275" y="549274"/>
            <a:ext cx="6121400" cy="5830889"/>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image27.png" descr="image27.png"/>
          <p:cNvPicPr>
            <a:picLocks noChangeAspect="1"/>
          </p:cNvPicPr>
          <p:nvPr/>
        </p:nvPicPr>
        <p:blipFill>
          <a:blip r:embed="rId2"/>
          <a:stretch>
            <a:fillRect/>
          </a:stretch>
        </p:blipFill>
        <p:spPr>
          <a:xfrm rot="5402882">
            <a:off x="-315914" y="361950"/>
            <a:ext cx="5111753" cy="4373563"/>
          </a:xfrm>
          <a:prstGeom prst="rect">
            <a:avLst/>
          </a:prstGeom>
          <a:ln w="12700">
            <a:miter lim="400000"/>
          </a:ln>
        </p:spPr>
      </p:pic>
      <p:pic>
        <p:nvPicPr>
          <p:cNvPr id="260" name="image28.png" descr="image28.png"/>
          <p:cNvPicPr>
            <a:picLocks noChangeAspect="1"/>
          </p:cNvPicPr>
          <p:nvPr/>
        </p:nvPicPr>
        <p:blipFill>
          <a:blip r:embed="rId3"/>
          <a:stretch>
            <a:fillRect/>
          </a:stretch>
        </p:blipFill>
        <p:spPr>
          <a:xfrm rot="16212001">
            <a:off x="4418872" y="2197994"/>
            <a:ext cx="4614249" cy="434185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rachea in midline or slight buckle to right at thoracic inlet.…"/>
          <p:cNvSpPr txBox="1"/>
          <p:nvPr/>
        </p:nvSpPr>
        <p:spPr>
          <a:xfrm>
            <a:off x="1198402" y="1317916"/>
            <a:ext cx="6747196" cy="5147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marL="457200" indent="-317500" algn="l" defTabSz="457200">
              <a:buClr>
                <a:srgbClr val="FFFFFF"/>
              </a:buClr>
              <a:buSzPct val="100000"/>
              <a:buFont typeface="Times New Roman"/>
              <a:buAutoNum type="arabicPeriod"/>
              <a:tabLst>
                <a:tab pos="139700" algn="l"/>
                <a:tab pos="457200" algn="l"/>
              </a:tabLst>
              <a:defRPr sz="1700">
                <a:solidFill>
                  <a:srgbClr val="000000"/>
                </a:solidFill>
              </a:defRPr>
            </a:pPr>
            <a:r>
              <a:rPr dirty="0">
                <a:solidFill>
                  <a:srgbClr val="FFFFFF"/>
                </a:solidFill>
                <a:latin typeface="Times"/>
                <a:ea typeface="Times"/>
                <a:cs typeface="Times"/>
                <a:sym typeface="Times"/>
              </a:rPr>
              <a:t>Trachea in midline or slight buckle to right at thoracic inlet.</a:t>
            </a:r>
            <a:br>
              <a:rPr dirty="0">
                <a:solidFill>
                  <a:srgbClr val="FFFFFF"/>
                </a:solidFill>
                <a:latin typeface="Times"/>
                <a:ea typeface="Times"/>
                <a:cs typeface="Times"/>
                <a:sym typeface="Times"/>
              </a:rPr>
            </a:br>
            <a:endParaRPr dirty="0">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700">
                <a:solidFill>
                  <a:srgbClr val="000000"/>
                </a:solidFill>
              </a:defRPr>
            </a:pPr>
            <a:r>
              <a:rPr dirty="0">
                <a:solidFill>
                  <a:srgbClr val="FFFFFF"/>
                </a:solidFill>
                <a:latin typeface="Times"/>
                <a:ea typeface="Times"/>
                <a:cs typeface="Times"/>
                <a:sym typeface="Times"/>
              </a:rPr>
              <a:t>Thymus - large water dense mass in the superior mediastinum. Usually wavy contour. Bilobed but not always symmetrical.</a:t>
            </a:r>
            <a:br>
              <a:rPr dirty="0">
                <a:solidFill>
                  <a:srgbClr val="FFFFFF"/>
                </a:solidFill>
                <a:latin typeface="Times"/>
                <a:ea typeface="Times"/>
                <a:cs typeface="Times"/>
                <a:sym typeface="Times"/>
              </a:rPr>
            </a:br>
            <a:endParaRPr dirty="0">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700">
                <a:solidFill>
                  <a:srgbClr val="000000"/>
                </a:solidFill>
              </a:defRPr>
            </a:pPr>
            <a:r>
              <a:rPr dirty="0">
                <a:solidFill>
                  <a:srgbClr val="FFFFFF"/>
                </a:solidFill>
                <a:latin typeface="Times"/>
                <a:ea typeface="Times"/>
                <a:cs typeface="Times"/>
                <a:sym typeface="Times"/>
              </a:rPr>
              <a:t>Heart - water dense seen usually with apex to left. Occupies about 50% of chest width at widest point. Aortic knob may be seen through thymus on left.</a:t>
            </a:r>
            <a:br>
              <a:rPr dirty="0">
                <a:solidFill>
                  <a:srgbClr val="FFFFFF"/>
                </a:solidFill>
                <a:latin typeface="Times"/>
                <a:ea typeface="Times"/>
                <a:cs typeface="Times"/>
                <a:sym typeface="Times"/>
              </a:rPr>
            </a:br>
            <a:endParaRPr dirty="0">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700">
                <a:solidFill>
                  <a:srgbClr val="000000"/>
                </a:solidFill>
              </a:defRPr>
            </a:pPr>
            <a:r>
              <a:rPr dirty="0">
                <a:solidFill>
                  <a:srgbClr val="FFFFFF"/>
                </a:solidFill>
                <a:latin typeface="Times"/>
                <a:ea typeface="Times"/>
                <a:cs typeface="Times"/>
                <a:sym typeface="Times"/>
              </a:rPr>
              <a:t>Pulmonary vessels - hila seen best on lateral. Vessels extend to mid lung, tapering gradually.</a:t>
            </a:r>
            <a:br>
              <a:rPr dirty="0">
                <a:solidFill>
                  <a:srgbClr val="FFFFFF"/>
                </a:solidFill>
                <a:latin typeface="Times"/>
                <a:ea typeface="Times"/>
                <a:cs typeface="Times"/>
                <a:sym typeface="Times"/>
              </a:rPr>
            </a:br>
            <a:endParaRPr dirty="0">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700">
                <a:solidFill>
                  <a:srgbClr val="000000"/>
                </a:solidFill>
              </a:defRPr>
            </a:pPr>
            <a:r>
              <a:rPr dirty="0">
                <a:solidFill>
                  <a:srgbClr val="FFFFFF"/>
                </a:solidFill>
                <a:latin typeface="Times"/>
                <a:ea typeface="Times"/>
                <a:cs typeface="Times"/>
                <a:sym typeface="Times"/>
              </a:rPr>
              <a:t>Lungs - uniformly aerated. Appear black on most films.</a:t>
            </a:r>
            <a:br>
              <a:rPr dirty="0">
                <a:solidFill>
                  <a:srgbClr val="FFFFFF"/>
                </a:solidFill>
                <a:latin typeface="Times"/>
                <a:ea typeface="Times"/>
                <a:cs typeface="Times"/>
                <a:sym typeface="Times"/>
              </a:rPr>
            </a:br>
            <a:endParaRPr dirty="0">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700">
                <a:solidFill>
                  <a:srgbClr val="000000"/>
                </a:solidFill>
              </a:defRPr>
            </a:pPr>
            <a:r>
              <a:rPr dirty="0">
                <a:solidFill>
                  <a:srgbClr val="FFFFFF"/>
                </a:solidFill>
                <a:latin typeface="Times"/>
                <a:ea typeface="Times"/>
                <a:cs typeface="Times"/>
                <a:sym typeface="Times"/>
              </a:rPr>
              <a:t>Bony structures - ribs usually 10-12 well seen. Upper thoracic vertebral bodies, scapulae, and clavicles seen well.</a:t>
            </a:r>
            <a:br>
              <a:rPr dirty="0">
                <a:solidFill>
                  <a:srgbClr val="FFFFFF"/>
                </a:solidFill>
                <a:latin typeface="Times"/>
                <a:ea typeface="Times"/>
                <a:cs typeface="Times"/>
                <a:sym typeface="Times"/>
              </a:rPr>
            </a:br>
            <a:endParaRPr dirty="0">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700">
                <a:solidFill>
                  <a:srgbClr val="000000"/>
                </a:solidFill>
              </a:defRPr>
            </a:pPr>
            <a:r>
              <a:rPr dirty="0">
                <a:solidFill>
                  <a:srgbClr val="FFFFFF"/>
                </a:solidFill>
                <a:latin typeface="Times"/>
                <a:ea typeface="Times"/>
                <a:cs typeface="Times"/>
                <a:sym typeface="Times"/>
              </a:rPr>
              <a:t>Diaphragms - right and left equal. Usually seen at level of 9-10 ribs.</a:t>
            </a:r>
          </a:p>
          <a:p>
            <a:pPr marL="457200" indent="-317500" algn="l" defTabSz="457200">
              <a:buClr>
                <a:srgbClr val="FFFFFF"/>
              </a:buClr>
              <a:buSzPct val="100000"/>
              <a:buFont typeface="Times New Roman"/>
              <a:buAutoNum type="arabicPeriod"/>
              <a:tabLst>
                <a:tab pos="139700" algn="l"/>
                <a:tab pos="457200" algn="l"/>
              </a:tabLst>
              <a:defRPr sz="1700">
                <a:solidFill>
                  <a:srgbClr val="000000"/>
                </a:solidFill>
              </a:defRPr>
            </a:pPr>
            <a:endParaRPr dirty="0">
              <a:solidFill>
                <a:srgbClr val="FFFFFF"/>
              </a:solidFill>
              <a:latin typeface="Times"/>
              <a:ea typeface="Times"/>
              <a:cs typeface="Times"/>
              <a:sym typeface="Times"/>
            </a:endParaRPr>
          </a:p>
          <a:p>
            <a:pPr algn="l" defTabSz="457200">
              <a:tabLst>
                <a:tab pos="139700" algn="l"/>
                <a:tab pos="457200" algn="l"/>
              </a:tabLst>
              <a:defRPr sz="1700">
                <a:solidFill>
                  <a:srgbClr val="000000"/>
                </a:solidFill>
              </a:defRPr>
            </a:pPr>
            <a:r>
              <a:rPr dirty="0">
                <a:solidFill>
                  <a:srgbClr val="FFFFFF"/>
                </a:solidFill>
                <a:latin typeface="Times"/>
                <a:ea typeface="Times"/>
                <a:cs typeface="Times"/>
                <a:sym typeface="Times"/>
              </a:rPr>
              <a:t>Source: </a:t>
            </a:r>
            <a:r>
              <a:rPr u="sng" dirty="0">
                <a:solidFill>
                  <a:srgbClr val="0000FF"/>
                </a:solidFill>
                <a:uFill>
                  <a:solidFill>
                    <a:srgbClr val="0000FF"/>
                  </a:solidFill>
                </a:uFill>
                <a:latin typeface="Times"/>
                <a:ea typeface="Times"/>
                <a:cs typeface="Times"/>
                <a:sym typeface="Times"/>
                <a:hlinkClick r:id="rId2"/>
              </a:rPr>
              <a:t>http://www.indyrad.iupui.edu/rtf/teaching/medstudents/pedchest.htm</a:t>
            </a:r>
          </a:p>
        </p:txBody>
      </p:sp>
      <p:sp>
        <p:nvSpPr>
          <p:cNvPr id="148" name="Chest radiograph checklist:"/>
          <p:cNvSpPr txBox="1"/>
          <p:nvPr/>
        </p:nvSpPr>
        <p:spPr>
          <a:xfrm>
            <a:off x="1813308" y="365311"/>
            <a:ext cx="5091312" cy="590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sz="3600">
                <a:solidFill>
                  <a:srgbClr val="FFFFFF"/>
                </a:solidFill>
                <a:latin typeface="Times New Roman"/>
                <a:ea typeface="Times New Roman"/>
                <a:cs typeface="Times New Roman"/>
                <a:sym typeface="Times New Roman"/>
              </a:defRPr>
            </a:lvl1pPr>
          </a:lstStyle>
          <a:p>
            <a:pPr>
              <a:defRPr sz="1800">
                <a:solidFill>
                  <a:srgbClr val="000000"/>
                </a:solidFill>
              </a:defRPr>
            </a:pPr>
            <a:r>
              <a:rPr sz="3600">
                <a:solidFill>
                  <a:srgbClr val="FFFFFF"/>
                </a:solidFill>
              </a:rPr>
              <a:t>Chest radiograph checklist:</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rachea in midline or slight buckle to right at thoracic inlet.…"/>
          <p:cNvSpPr txBox="1"/>
          <p:nvPr/>
        </p:nvSpPr>
        <p:spPr>
          <a:xfrm>
            <a:off x="1044190" y="1217705"/>
            <a:ext cx="6629550" cy="5667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marL="457200" indent="-317500" algn="l" defTabSz="457200">
              <a:buClr>
                <a:srgbClr val="FFFFFF"/>
              </a:buClr>
              <a:buSzPct val="100000"/>
              <a:buFont typeface="Times New Roman"/>
              <a:buAutoNum type="arabicPeriod"/>
              <a:tabLst>
                <a:tab pos="139700" algn="l"/>
                <a:tab pos="457200" algn="l"/>
              </a:tabLst>
              <a:defRPr sz="1800">
                <a:solidFill>
                  <a:srgbClr val="000000"/>
                </a:solidFill>
              </a:defRPr>
            </a:pPr>
            <a:r>
              <a:rPr>
                <a:solidFill>
                  <a:srgbClr val="FFFFFF"/>
                </a:solidFill>
                <a:latin typeface="Times"/>
                <a:ea typeface="Times"/>
                <a:cs typeface="Times"/>
                <a:sym typeface="Times"/>
              </a:rPr>
              <a:t>Trachea in midline or slight buckle to right at thoracic inlet.</a:t>
            </a:r>
            <a:br>
              <a:rPr>
                <a:solidFill>
                  <a:srgbClr val="FFFFFF"/>
                </a:solidFill>
                <a:latin typeface="Times"/>
                <a:ea typeface="Times"/>
                <a:cs typeface="Times"/>
                <a:sym typeface="Times"/>
              </a:rPr>
            </a:br>
            <a:endParaRPr>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800">
                <a:solidFill>
                  <a:srgbClr val="000000"/>
                </a:solidFill>
              </a:defRPr>
            </a:pPr>
            <a:r>
              <a:rPr>
                <a:solidFill>
                  <a:srgbClr val="FFFFFF"/>
                </a:solidFill>
                <a:latin typeface="Times"/>
                <a:ea typeface="Times"/>
                <a:cs typeface="Times"/>
                <a:sym typeface="Times"/>
              </a:rPr>
              <a:t>Thymus - large water dense mass in the superior mediastinum. Usually wavy contour. Bilobed but not always symmetrical.</a:t>
            </a:r>
            <a:br>
              <a:rPr>
                <a:solidFill>
                  <a:srgbClr val="FFFFFF"/>
                </a:solidFill>
                <a:latin typeface="Times"/>
                <a:ea typeface="Times"/>
                <a:cs typeface="Times"/>
                <a:sym typeface="Times"/>
              </a:rPr>
            </a:br>
            <a:endParaRPr>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800">
                <a:solidFill>
                  <a:srgbClr val="000000"/>
                </a:solidFill>
              </a:defRPr>
            </a:pPr>
            <a:r>
              <a:rPr>
                <a:solidFill>
                  <a:srgbClr val="FFFFFF"/>
                </a:solidFill>
                <a:latin typeface="Times"/>
                <a:ea typeface="Times"/>
                <a:cs typeface="Times"/>
                <a:sym typeface="Times"/>
              </a:rPr>
              <a:t>Heart - water dense seen usually with apex to left. Occupies about 50% of chest width at widest point. Aortic knob may be seen through thymus on left.</a:t>
            </a:r>
            <a:br>
              <a:rPr>
                <a:solidFill>
                  <a:srgbClr val="FFFFFF"/>
                </a:solidFill>
                <a:latin typeface="Times"/>
                <a:ea typeface="Times"/>
                <a:cs typeface="Times"/>
                <a:sym typeface="Times"/>
              </a:rPr>
            </a:br>
            <a:endParaRPr>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800">
                <a:solidFill>
                  <a:srgbClr val="000000"/>
                </a:solidFill>
              </a:defRPr>
            </a:pPr>
            <a:r>
              <a:rPr>
                <a:solidFill>
                  <a:srgbClr val="FFFFFF"/>
                </a:solidFill>
                <a:latin typeface="Times"/>
                <a:ea typeface="Times"/>
                <a:cs typeface="Times"/>
                <a:sym typeface="Times"/>
              </a:rPr>
              <a:t>Pulmonary vessels - hila seen best on lateral. Vessels extend to mid lung, tapering gradually.</a:t>
            </a:r>
            <a:br>
              <a:rPr>
                <a:solidFill>
                  <a:srgbClr val="FFFFFF"/>
                </a:solidFill>
                <a:latin typeface="Times"/>
                <a:ea typeface="Times"/>
                <a:cs typeface="Times"/>
                <a:sym typeface="Times"/>
              </a:rPr>
            </a:br>
            <a:endParaRPr>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800">
                <a:solidFill>
                  <a:srgbClr val="000000"/>
                </a:solidFill>
              </a:defRPr>
            </a:pPr>
            <a:r>
              <a:rPr>
                <a:solidFill>
                  <a:srgbClr val="FFFFFF"/>
                </a:solidFill>
                <a:latin typeface="Times"/>
                <a:ea typeface="Times"/>
                <a:cs typeface="Times"/>
                <a:sym typeface="Times"/>
              </a:rPr>
              <a:t>Lungs - uniformly aerated. Appear black on most films.</a:t>
            </a:r>
            <a:br>
              <a:rPr>
                <a:solidFill>
                  <a:srgbClr val="FFFFFF"/>
                </a:solidFill>
                <a:latin typeface="Times"/>
                <a:ea typeface="Times"/>
                <a:cs typeface="Times"/>
                <a:sym typeface="Times"/>
              </a:rPr>
            </a:br>
            <a:endParaRPr>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800">
                <a:solidFill>
                  <a:srgbClr val="000000"/>
                </a:solidFill>
              </a:defRPr>
            </a:pPr>
            <a:r>
              <a:rPr>
                <a:solidFill>
                  <a:srgbClr val="FFFFFF"/>
                </a:solidFill>
                <a:latin typeface="Times"/>
                <a:ea typeface="Times"/>
                <a:cs typeface="Times"/>
                <a:sym typeface="Times"/>
              </a:rPr>
              <a:t>Bony structures - ribs usually 10-12 well seen. Upper thoracic vertebral bodies, scapulae, and clavicles seen well.</a:t>
            </a:r>
            <a:br>
              <a:rPr>
                <a:solidFill>
                  <a:srgbClr val="FFFFFF"/>
                </a:solidFill>
                <a:latin typeface="Times"/>
                <a:ea typeface="Times"/>
                <a:cs typeface="Times"/>
                <a:sym typeface="Times"/>
              </a:rPr>
            </a:br>
            <a:endParaRPr>
              <a:solidFill>
                <a:srgbClr val="FFFFFF"/>
              </a:solidFill>
              <a:latin typeface="Times"/>
              <a:ea typeface="Times"/>
              <a:cs typeface="Times"/>
              <a:sym typeface="Times"/>
            </a:endParaRPr>
          </a:p>
          <a:p>
            <a:pPr marL="457200" indent="-317500" algn="l" defTabSz="457200">
              <a:buClr>
                <a:srgbClr val="FFFFFF"/>
              </a:buClr>
              <a:buSzPct val="100000"/>
              <a:buFont typeface="Times New Roman"/>
              <a:buAutoNum type="arabicPeriod"/>
              <a:tabLst>
                <a:tab pos="139700" algn="l"/>
                <a:tab pos="457200" algn="l"/>
              </a:tabLst>
              <a:defRPr sz="1800">
                <a:solidFill>
                  <a:srgbClr val="000000"/>
                </a:solidFill>
              </a:defRPr>
            </a:pPr>
            <a:r>
              <a:rPr>
                <a:solidFill>
                  <a:srgbClr val="FFFFFF"/>
                </a:solidFill>
                <a:latin typeface="Times"/>
                <a:ea typeface="Times"/>
                <a:cs typeface="Times"/>
                <a:sym typeface="Times"/>
              </a:rPr>
              <a:t>Diaphragms - right and left equal. Usually seen at level of 9-10 ribs.</a:t>
            </a:r>
          </a:p>
          <a:p>
            <a:pPr algn="l" defTabSz="457200">
              <a:tabLst>
                <a:tab pos="139700" algn="l"/>
                <a:tab pos="457200" algn="l"/>
              </a:tabLst>
              <a:defRPr sz="1800">
                <a:solidFill>
                  <a:srgbClr val="000000"/>
                </a:solidFill>
              </a:defRPr>
            </a:pPr>
            <a:r>
              <a:rPr>
                <a:solidFill>
                  <a:srgbClr val="FFFFFF"/>
                </a:solidFill>
                <a:latin typeface="Times"/>
                <a:ea typeface="Times"/>
                <a:cs typeface="Times"/>
                <a:sym typeface="Times"/>
              </a:rPr>
              <a:t>Source: </a:t>
            </a:r>
            <a:r>
              <a:rPr u="sng">
                <a:solidFill>
                  <a:srgbClr val="0000FF"/>
                </a:solidFill>
                <a:uFill>
                  <a:solidFill>
                    <a:srgbClr val="0000FF"/>
                  </a:solidFill>
                </a:uFill>
                <a:latin typeface="Times"/>
                <a:ea typeface="Times"/>
                <a:cs typeface="Times"/>
                <a:sym typeface="Times"/>
                <a:hlinkClick r:id="rId2"/>
              </a:rPr>
              <a:t>http://www.indyrad.iupui.edu/rtf/teaching/medstudents/pedchest.htm</a:t>
            </a:r>
          </a:p>
        </p:txBody>
      </p:sp>
      <p:sp>
        <p:nvSpPr>
          <p:cNvPr id="263" name="Chest radiograph checklist:"/>
          <p:cNvSpPr txBox="1"/>
          <p:nvPr/>
        </p:nvSpPr>
        <p:spPr>
          <a:xfrm>
            <a:off x="1813308" y="365311"/>
            <a:ext cx="5091312" cy="590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sz="3600">
                <a:solidFill>
                  <a:srgbClr val="FFFFFF"/>
                </a:solidFill>
                <a:latin typeface="Times New Roman"/>
                <a:ea typeface="Times New Roman"/>
                <a:cs typeface="Times New Roman"/>
                <a:sym typeface="Times New Roman"/>
              </a:defRPr>
            </a:lvl1pPr>
          </a:lstStyle>
          <a:p>
            <a:pPr>
              <a:defRPr sz="1800">
                <a:solidFill>
                  <a:srgbClr val="000000"/>
                </a:solidFill>
              </a:defRPr>
            </a:pPr>
            <a:r>
              <a:rPr sz="3600">
                <a:solidFill>
                  <a:srgbClr val="FFFFFF"/>
                </a:solidFill>
              </a:rPr>
              <a:t>Chest radiograph checklist:</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HANK YOU!"/>
          <p:cNvSpPr txBox="1">
            <a:spLocks noGrp="1"/>
          </p:cNvSpPr>
          <p:nvPr>
            <p:ph type="title"/>
          </p:nvPr>
        </p:nvSpPr>
        <p:spPr>
          <a:xfrm>
            <a:off x="127000" y="-381000"/>
            <a:ext cx="8890000" cy="4140200"/>
          </a:xfrm>
          <a:prstGeom prst="rect">
            <a:avLst/>
          </a:prstGeom>
        </p:spPr>
        <p:txBody>
          <a:bodyPr>
            <a:normAutofit/>
          </a:bodyPr>
          <a:lstStyle/>
          <a:p>
            <a:pPr>
              <a:defRPr sz="1800">
                <a:solidFill>
                  <a:srgbClr val="000000"/>
                </a:solidFill>
              </a:defRPr>
            </a:pPr>
            <a:r>
              <a:rPr sz="5600" dirty="0">
                <a:solidFill>
                  <a:srgbClr val="FFFFFF"/>
                </a:solidFill>
              </a:rPr>
              <a:t>THANK YOU!</a:t>
            </a:r>
          </a:p>
        </p:txBody>
      </p:sp>
      <p:sp>
        <p:nvSpPr>
          <p:cNvPr id="266" name="Dr. Seth J. Crapp, DABR…"/>
          <p:cNvSpPr txBox="1">
            <a:spLocks noGrp="1"/>
          </p:cNvSpPr>
          <p:nvPr>
            <p:ph type="body" sz="quarter" idx="1"/>
          </p:nvPr>
        </p:nvSpPr>
        <p:spPr>
          <a:xfrm>
            <a:off x="203200" y="2684019"/>
            <a:ext cx="5480993" cy="2026126"/>
          </a:xfrm>
          <a:prstGeom prst="rect">
            <a:avLst/>
          </a:prstGeom>
        </p:spPr>
        <p:txBody>
          <a:bodyPr>
            <a:normAutofit/>
          </a:bodyPr>
          <a:lstStyle/>
          <a:p>
            <a:pPr marL="0" indent="0">
              <a:spcBef>
                <a:spcPts val="0"/>
              </a:spcBef>
              <a:buSzTx/>
              <a:buNone/>
              <a:defRPr sz="2600"/>
            </a:pPr>
            <a:r>
              <a:rPr dirty="0"/>
              <a:t>Dr. Seth J. Crapp, DABR</a:t>
            </a:r>
          </a:p>
          <a:p>
            <a:pPr marL="0" indent="0">
              <a:spcBef>
                <a:spcPts val="0"/>
              </a:spcBef>
              <a:buSzTx/>
              <a:buNone/>
              <a:defRPr sz="2600"/>
            </a:pPr>
            <a:r>
              <a:rPr dirty="0"/>
              <a:t>Board Certified Diagnostic Radiology            CAQ Pediatric Radiology</a:t>
            </a:r>
          </a:p>
        </p:txBody>
      </p:sp>
      <p:pic>
        <p:nvPicPr>
          <p:cNvPr id="267" name="image1.png" descr="image1.png"/>
          <p:cNvPicPr>
            <a:picLocks noChangeAspect="1"/>
          </p:cNvPicPr>
          <p:nvPr/>
        </p:nvPicPr>
        <p:blipFill>
          <a:blip r:embed="rId2"/>
          <a:stretch>
            <a:fillRect/>
          </a:stretch>
        </p:blipFill>
        <p:spPr>
          <a:xfrm>
            <a:off x="7848600" y="5486400"/>
            <a:ext cx="12700" cy="12700"/>
          </a:xfrm>
          <a:prstGeom prst="rect">
            <a:avLst/>
          </a:prstGeom>
          <a:ln w="12700">
            <a:miter lim="400000"/>
          </a:ln>
        </p:spPr>
      </p:pic>
      <p:pic>
        <p:nvPicPr>
          <p:cNvPr id="268" name="seth-crapp.jpg"/>
          <p:cNvPicPr>
            <a:picLocks noChangeAspect="1"/>
          </p:cNvPicPr>
          <p:nvPr/>
        </p:nvPicPr>
        <p:blipFill>
          <a:blip r:embed="rId3" cstate="print">
            <a:extLst>
              <a:ext uri="{28A0092B-C50C-407E-A947-70E740481C1C}">
                <a14:useLocalDpi xmlns:a14="http://schemas.microsoft.com/office/drawing/2010/main" val="0"/>
              </a:ext>
            </a:extLst>
          </a:blip>
          <a:srcRect l="17677" r="17677"/>
          <a:stretch/>
        </p:blipFill>
        <p:spPr>
          <a:xfrm>
            <a:off x="6541386" y="2922665"/>
            <a:ext cx="2289515" cy="2362050"/>
          </a:xfrm>
          <a:prstGeom prst="rect">
            <a:avLst/>
          </a:prstGeom>
          <a:ln w="12700">
            <a:miter lim="400000"/>
          </a:ln>
          <a:effectLst>
            <a:reflection stA="50000" endPos="40000" dir="5400000" sy="-100000" algn="bl" rotWithShape="0"/>
          </a:effectLst>
        </p:spPr>
      </p:pic>
      <p:pic>
        <p:nvPicPr>
          <p:cNvPr id="2" name="download.png">
            <a:extLst>
              <a:ext uri="{FF2B5EF4-FFF2-40B4-BE49-F238E27FC236}">
                <a16:creationId xmlns:a16="http://schemas.microsoft.com/office/drawing/2014/main" id="{DF7AE1B2-EA77-7218-80D4-0897AE80BB80}"/>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228600" y="4601634"/>
            <a:ext cx="2116667" cy="211666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FB25AADA-FEF7-83B6-3A4F-BDBD18D6692E}"/>
              </a:ext>
            </a:extLst>
          </p:cNvPr>
          <p:cNvSpPr txBox="1"/>
          <p:nvPr/>
        </p:nvSpPr>
        <p:spPr>
          <a:xfrm>
            <a:off x="2479371" y="6215599"/>
            <a:ext cx="487954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06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0000"/>
                </a:solidFill>
                <a:effectLst/>
                <a:uFillTx/>
                <a:latin typeface="Gill Sans"/>
                <a:ea typeface="Gill Sans"/>
                <a:cs typeface="Gill Sans"/>
                <a:sym typeface="Gill Sans"/>
                <a:hlinkClick r:id="rId5"/>
              </a:rPr>
              <a:t>www.sflrad.com</a:t>
            </a:r>
            <a:r>
              <a:rPr kumimoji="0" lang="en-US" sz="2400" b="0" i="0" u="none" strike="noStrike" cap="none" spc="0" normalizeH="0" baseline="0" dirty="0">
                <a:ln>
                  <a:noFill/>
                </a:ln>
                <a:solidFill>
                  <a:srgbClr val="FF0000"/>
                </a:solidFill>
                <a:effectLst/>
                <a:uFillTx/>
                <a:latin typeface="Gill Sans"/>
                <a:ea typeface="Gill Sans"/>
                <a:cs typeface="Gill Sans"/>
                <a:sym typeface="Gill Sans"/>
              </a:rPr>
              <a:t> </a:t>
            </a:r>
            <a:r>
              <a:rPr kumimoji="0" lang="en-US" sz="2400" b="0" i="0" u="none" strike="noStrike" cap="none" spc="0" normalizeH="0" baseline="0" dirty="0">
                <a:ln>
                  <a:noFill/>
                </a:ln>
                <a:solidFill>
                  <a:schemeClr val="bg1"/>
                </a:solidFill>
                <a:effectLst/>
                <a:uFillTx/>
                <a:latin typeface="Gill Sans"/>
                <a:ea typeface="Gill Sans"/>
                <a:cs typeface="Gill Sans"/>
                <a:sym typeface="Gill Sans"/>
              </a:rPr>
              <a:t>or</a:t>
            </a:r>
            <a:r>
              <a:rPr kumimoji="0" lang="en-US" sz="2400" b="0" i="0" u="none" strike="noStrike" cap="none" spc="0" normalizeH="0" baseline="0" dirty="0">
                <a:ln>
                  <a:noFill/>
                </a:ln>
                <a:solidFill>
                  <a:srgbClr val="FF0000"/>
                </a:solidFill>
                <a:effectLst/>
                <a:uFillTx/>
                <a:latin typeface="Gill Sans"/>
                <a:ea typeface="Gill Sans"/>
                <a:cs typeface="Gill Sans"/>
                <a:sym typeface="Gill Sans"/>
              </a:rPr>
              <a:t> </a:t>
            </a:r>
            <a:r>
              <a:rPr kumimoji="0" lang="en-US" sz="2400" b="0" i="0" u="none" strike="noStrike" cap="none" spc="0" normalizeH="0" baseline="0" dirty="0">
                <a:ln>
                  <a:noFill/>
                </a:ln>
                <a:solidFill>
                  <a:schemeClr val="bg1"/>
                </a:solidFill>
                <a:effectLst/>
                <a:uFillTx/>
                <a:latin typeface="Gill Sans"/>
                <a:ea typeface="Gill Sans"/>
                <a:cs typeface="Gill Sans"/>
                <a:sym typeface="Gill Sans"/>
              </a:rPr>
              <a:t>844-473-4-SFLRAD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hest Tubes and Catheters."/>
          <p:cNvSpPr txBox="1">
            <a:spLocks noGrp="1"/>
          </p:cNvSpPr>
          <p:nvPr>
            <p:ph type="ctrTitle"/>
          </p:nvPr>
        </p:nvSpPr>
        <p:spPr>
          <a:xfrm>
            <a:off x="889000" y="1155700"/>
            <a:ext cx="7366000" cy="2324100"/>
          </a:xfrm>
          <a:prstGeom prst="rect">
            <a:avLst/>
          </a:prstGeom>
        </p:spPr>
        <p:txBody>
          <a:bodyPr>
            <a:normAutofit/>
          </a:bodyPr>
          <a:lstStyle/>
          <a:p>
            <a:pPr>
              <a:defRPr sz="1800">
                <a:solidFill>
                  <a:srgbClr val="000000"/>
                </a:solidFill>
              </a:defRPr>
            </a:pPr>
            <a:r>
              <a:rPr sz="5600">
                <a:solidFill>
                  <a:srgbClr val="FFFFFF"/>
                </a:solidFill>
              </a:rPr>
              <a:t>Chest Tubes and Catheters.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n essential part of the assessment of the neonatal chest x-ray includes identification of the position of the various tubes.…"/>
          <p:cNvSpPr txBox="1">
            <a:spLocks noGrp="1"/>
          </p:cNvSpPr>
          <p:nvPr>
            <p:ph type="body" idx="1"/>
          </p:nvPr>
        </p:nvSpPr>
        <p:spPr>
          <a:xfrm>
            <a:off x="457200" y="692149"/>
            <a:ext cx="8229600" cy="5434014"/>
          </a:xfrm>
          <a:prstGeom prst="rect">
            <a:avLst/>
          </a:prstGeom>
        </p:spPr>
        <p:txBody>
          <a:bodyPr>
            <a:normAutofit/>
          </a:bodyPr>
          <a:lstStyle/>
          <a:p>
            <a:pPr marL="945444" indent="-691444">
              <a:buClr>
                <a:srgbClr val="FFFFFF"/>
              </a:buClr>
              <a:defRPr sz="1800">
                <a:solidFill>
                  <a:srgbClr val="000000"/>
                </a:solidFill>
              </a:defRPr>
            </a:pPr>
            <a:r>
              <a:rPr sz="2400" dirty="0">
                <a:solidFill>
                  <a:srgbClr val="FFFFFF"/>
                </a:solidFill>
              </a:rPr>
              <a:t>An essential part of the assessment of the neonatal chest x-ray includes identification of the position of the various tubes.</a:t>
            </a:r>
          </a:p>
          <a:p>
            <a:pPr marL="945444" indent="-691444">
              <a:buClr>
                <a:srgbClr val="FFFFFF"/>
              </a:buClr>
              <a:defRPr sz="1800">
                <a:solidFill>
                  <a:srgbClr val="000000"/>
                </a:solidFill>
              </a:defRPr>
            </a:pPr>
            <a:r>
              <a:rPr sz="2400" dirty="0">
                <a:solidFill>
                  <a:srgbClr val="FFFFFF"/>
                </a:solidFill>
              </a:rPr>
              <a:t>Endotracheal tubes (ETT).</a:t>
            </a:r>
          </a:p>
          <a:p>
            <a:pPr marL="945444" indent="-691444">
              <a:buClr>
                <a:srgbClr val="FFFFFF"/>
              </a:buClr>
              <a:defRPr sz="1800">
                <a:solidFill>
                  <a:srgbClr val="000000"/>
                </a:solidFill>
              </a:defRPr>
            </a:pPr>
            <a:r>
              <a:rPr sz="2400" dirty="0">
                <a:solidFill>
                  <a:srgbClr val="FFFFFF"/>
                </a:solidFill>
              </a:rPr>
              <a:t>Nasogastric tubes (NGT).</a:t>
            </a:r>
          </a:p>
          <a:p>
            <a:pPr marL="945444" indent="-691444">
              <a:buClr>
                <a:srgbClr val="FFFFFF"/>
              </a:buClr>
              <a:defRPr sz="1800">
                <a:solidFill>
                  <a:srgbClr val="000000"/>
                </a:solidFill>
              </a:defRPr>
            </a:pPr>
            <a:r>
              <a:rPr sz="2400" dirty="0">
                <a:solidFill>
                  <a:srgbClr val="FFFFFF"/>
                </a:solidFill>
              </a:rPr>
              <a:t>Central venous lines.</a:t>
            </a:r>
          </a:p>
          <a:p>
            <a:pPr marL="945444" indent="-691444">
              <a:buClr>
                <a:srgbClr val="FFFFFF"/>
              </a:buClr>
              <a:defRPr sz="1800">
                <a:solidFill>
                  <a:srgbClr val="000000"/>
                </a:solidFill>
              </a:defRPr>
            </a:pPr>
            <a:r>
              <a:rPr sz="2400" dirty="0">
                <a:solidFill>
                  <a:srgbClr val="FFFFFF"/>
                </a:solidFill>
              </a:rPr>
              <a:t>Umbilical venous catheters.</a:t>
            </a:r>
          </a:p>
          <a:p>
            <a:pPr marL="945444" indent="-691444">
              <a:buClr>
                <a:srgbClr val="FFFFFF"/>
              </a:buClr>
              <a:defRPr sz="1800">
                <a:solidFill>
                  <a:srgbClr val="000000"/>
                </a:solidFill>
              </a:defRPr>
            </a:pPr>
            <a:r>
              <a:rPr sz="2400" dirty="0">
                <a:solidFill>
                  <a:srgbClr val="FFFFFF"/>
                </a:solidFill>
              </a:rPr>
              <a:t>Umbilical arterial catheters.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5.png" descr="image5.png"/>
          <p:cNvPicPr>
            <a:picLocks noChangeAspect="1"/>
          </p:cNvPicPr>
          <p:nvPr/>
        </p:nvPicPr>
        <p:blipFill>
          <a:blip r:embed="rId2"/>
          <a:stretch>
            <a:fillRect/>
          </a:stretch>
        </p:blipFill>
        <p:spPr>
          <a:xfrm>
            <a:off x="133350" y="641878"/>
            <a:ext cx="8877300" cy="6048378"/>
          </a:xfrm>
          <a:prstGeom prst="rect">
            <a:avLst/>
          </a:prstGeom>
          <a:ln w="12700">
            <a:miter lim="400000"/>
          </a:ln>
        </p:spPr>
      </p:pic>
      <p:sp>
        <p:nvSpPr>
          <p:cNvPr id="156" name="Shape"/>
          <p:cNvSpPr/>
          <p:nvPr/>
        </p:nvSpPr>
        <p:spPr>
          <a:xfrm>
            <a:off x="4211637" y="1916111"/>
            <a:ext cx="649289" cy="73027"/>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0" y="5400"/>
                </a:lnTo>
                <a:lnTo>
                  <a:pt x="2700" y="10800"/>
                </a:lnTo>
                <a:lnTo>
                  <a:pt x="0" y="16200"/>
                </a:lnTo>
                <a:lnTo>
                  <a:pt x="16200" y="16200"/>
                </a:lnTo>
                <a:lnTo>
                  <a:pt x="16200" y="21600"/>
                </a:lnTo>
                <a:lnTo>
                  <a:pt x="21600" y="10800"/>
                </a:ln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defTabSz="723900">
              <a:defRPr sz="1800">
                <a:solidFill>
                  <a:srgbClr val="FFFFFF"/>
                </a:solidFill>
                <a:effectLst>
                  <a:outerShdw blurRad="25400" dist="23998" dir="2700000" rotWithShape="0">
                    <a:srgbClr val="000000">
                      <a:alpha val="31033"/>
                    </a:srgbClr>
                  </a:outerShdw>
                </a:effectLst>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s clearly recognized in the midline in the neck and upper chest as it has an opaque wall.…"/>
          <p:cNvSpPr txBox="1">
            <a:spLocks noGrp="1"/>
          </p:cNvSpPr>
          <p:nvPr>
            <p:ph type="body" idx="1"/>
          </p:nvPr>
        </p:nvSpPr>
        <p:spPr>
          <a:prstGeom prst="rect">
            <a:avLst/>
          </a:prstGeom>
        </p:spPr>
        <p:txBody>
          <a:bodyPr>
            <a:normAutofit/>
          </a:bodyPr>
          <a:lstStyle/>
          <a:p>
            <a:pPr marL="945444" indent="-691444">
              <a:lnSpc>
                <a:spcPct val="90000"/>
              </a:lnSpc>
              <a:buClr>
                <a:srgbClr val="FFFFFF"/>
              </a:buClr>
              <a:defRPr sz="1800">
                <a:solidFill>
                  <a:srgbClr val="000000"/>
                </a:solidFill>
              </a:defRPr>
            </a:pPr>
            <a:r>
              <a:rPr sz="2800">
                <a:solidFill>
                  <a:srgbClr val="FFFFFF"/>
                </a:solidFill>
              </a:rPr>
              <a:t>Is clearly recognized in the midline in the neck and upper chest as it has an opaque wall.</a:t>
            </a:r>
          </a:p>
          <a:p>
            <a:pPr marL="945444" indent="-691444">
              <a:lnSpc>
                <a:spcPct val="90000"/>
              </a:lnSpc>
              <a:buClr>
                <a:srgbClr val="FFFFFF"/>
              </a:buClr>
              <a:defRPr sz="1800">
                <a:solidFill>
                  <a:srgbClr val="000000"/>
                </a:solidFill>
              </a:defRPr>
            </a:pPr>
            <a:r>
              <a:rPr sz="2800">
                <a:solidFill>
                  <a:srgbClr val="FFFFFF"/>
                </a:solidFill>
              </a:rPr>
              <a:t>Ideally the tip of should lie between C7 and T4, 1.2cm below the vocal cords, or 2cm above the level of carina.</a:t>
            </a:r>
          </a:p>
          <a:p>
            <a:pPr marL="945444" indent="-691444">
              <a:lnSpc>
                <a:spcPct val="90000"/>
              </a:lnSpc>
              <a:buClr>
                <a:srgbClr val="FFFFFF"/>
              </a:buClr>
              <a:defRPr sz="1800">
                <a:solidFill>
                  <a:srgbClr val="000000"/>
                </a:solidFill>
              </a:defRPr>
            </a:pPr>
            <a:r>
              <a:rPr sz="2800">
                <a:solidFill>
                  <a:srgbClr val="FFFFFF"/>
                </a:solidFill>
              </a:rPr>
              <a:t>The position can change considerably with head movement, ,so when the tube is near T4 it could be displaced into the right main bronchus.</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FFFFFF"/>
      </a:dk1>
      <a:lt1>
        <a:srgbClr val="FF0000"/>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76200" dir="18900000" rotWithShape="0">
            <a:srgbClr val="000000">
              <a:alpha val="8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76200" dir="18900000" rotWithShape="0">
            <a:srgbClr val="000000">
              <a:alpha val="8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1678</Words>
  <Application>Microsoft Office PowerPoint</Application>
  <PresentationFormat>On-screen Show (4:3)</PresentationFormat>
  <Paragraphs>95</Paragraphs>
  <Slides>51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Gill Sans</vt:lpstr>
      <vt:lpstr>Helvetica Neue</vt:lpstr>
      <vt:lpstr>Times</vt:lpstr>
      <vt:lpstr>Times New Roman</vt:lpstr>
      <vt:lpstr>Default</vt:lpstr>
      <vt:lpstr>PEDIATRIC CHEST IMAGING - A Primer</vt:lpstr>
      <vt:lpstr>PowerPoint Presentation</vt:lpstr>
      <vt:lpstr>PowerPoint Presentation</vt:lpstr>
      <vt:lpstr>PowerPoint Presentation</vt:lpstr>
      <vt:lpstr>PowerPoint Presentation</vt:lpstr>
      <vt:lpstr>Chest Tubes and Catheters.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Umbilical Venous and Arterial Catheters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Another important feature to recognize in the pediatric chest is the normal thymic tissue in the anterior mediastinum. Normal thymic tissue,  should not be confused with a mediastinal or pulmonary mass.</vt:lpstr>
      <vt:lpstr>PowerPoint Presentation</vt:lpstr>
      <vt:lpstr>PowerPoint Presentation</vt:lpstr>
      <vt:lpstr>PowerPoint Presentation</vt:lpstr>
      <vt:lpstr>PowerPoint Presentation</vt:lpstr>
      <vt:lpstr>PowerPoint Presentation</vt:lpstr>
      <vt:lpstr>Pneumothorax, Pneumomediastinum, Pneumopericardium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Foreign Body Inhalation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Seth Crapp</cp:lastModifiedBy>
  <cp:revision>4</cp:revision>
  <dcterms:modified xsi:type="dcterms:W3CDTF">2025-12-29T17:28:02Z</dcterms:modified>
</cp:coreProperties>
</file>